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363e85e7734661" /><Relationship Type="http://schemas.openxmlformats.org/officeDocument/2006/relationships/extended-properties" Target="/docProps/app.xml" Id="R8353bbe7bc4948f8" /><Relationship Type="http://schemas.openxmlformats.org/officeDocument/2006/relationships/officeDocument" Target="/ppt/presentation.xml" Id="R5ca4eee6bba34d7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36baca65e0a4517"/>
  </p:sldMasterIdLst>
  <p:notesMasterIdLst>
    <p:notesMasterId xmlns:r="http://schemas.openxmlformats.org/officeDocument/2006/relationships" r:id="R0fddf76a848c43b3"/>
  </p:notesMasterIdLst>
  <p:sldIdLst>
    <p:sldId xmlns:r="http://schemas.openxmlformats.org/officeDocument/2006/relationships" id="256" r:id="R0fc7e83a0a414bc4"/>
    <p:sldId xmlns:r="http://schemas.openxmlformats.org/officeDocument/2006/relationships" id="257" r:id="R888bb4768a2c4f0e"/>
    <p:sldId xmlns:r="http://schemas.openxmlformats.org/officeDocument/2006/relationships" id="258" r:id="R0164ace718a64063"/>
    <p:sldId xmlns:r="http://schemas.openxmlformats.org/officeDocument/2006/relationships" id="259" r:id="R9f4a8d7055e7403a"/>
    <p:sldId xmlns:r="http://schemas.openxmlformats.org/officeDocument/2006/relationships" id="260" r:id="Rc90ab22fad464043"/>
    <p:sldId xmlns:r="http://schemas.openxmlformats.org/officeDocument/2006/relationships" id="261" r:id="Rd2120e2ed4664923"/>
    <p:sldId xmlns:r="http://schemas.openxmlformats.org/officeDocument/2006/relationships" id="262" r:id="R109c7239b4274817"/>
    <p:sldId xmlns:r="http://schemas.openxmlformats.org/officeDocument/2006/relationships" id="263" r:id="R36f942e953d0422b"/>
    <p:sldId xmlns:r="http://schemas.openxmlformats.org/officeDocument/2006/relationships" id="264" r:id="R03e1bc997d1e4430"/>
    <p:sldId xmlns:r="http://schemas.openxmlformats.org/officeDocument/2006/relationships" id="265" r:id="Reeb0a9800f074b54"/>
    <p:sldId xmlns:r="http://schemas.openxmlformats.org/officeDocument/2006/relationships" id="266" r:id="Rb121a72315fd4767"/>
    <p:sldId xmlns:r="http://schemas.openxmlformats.org/officeDocument/2006/relationships" id="267" r:id="R20bf598f712b44af"/>
    <p:sldId xmlns:r="http://schemas.openxmlformats.org/officeDocument/2006/relationships" id="268" r:id="Rc3fe13449e974849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ab0cfea32e452c" /><Relationship Type="http://schemas.openxmlformats.org/officeDocument/2006/relationships/slideMaster" Target="/ppt/slideMasters/slideMaster1.xml" Id="Rc36baca65e0a4517" /><Relationship Type="http://schemas.openxmlformats.org/officeDocument/2006/relationships/notesMaster" Target="/ppt/notesMasters/notesMaster1.xml" Id="R0fddf76a848c43b3" /><Relationship Type="http://schemas.openxmlformats.org/officeDocument/2006/relationships/presProps" Target="/ppt/presProps.xml" Id="R31ba6460e41d454d" /><Relationship Type="http://schemas.openxmlformats.org/officeDocument/2006/relationships/tableStyles" Target="/ppt/tableStyles.xml" Id="Rcb4d887bc6e04e1a" /><Relationship Type="http://schemas.openxmlformats.org/officeDocument/2006/relationships/slide" Target="/ppt/slides/slide1.xml" Id="R0fc7e83a0a414bc4" /><Relationship Type="http://schemas.openxmlformats.org/officeDocument/2006/relationships/slide" Target="/ppt/slides/slide2.xml" Id="R888bb4768a2c4f0e" /><Relationship Type="http://schemas.openxmlformats.org/officeDocument/2006/relationships/slide" Target="/ppt/slides/slide3.xml" Id="R0164ace718a64063" /><Relationship Type="http://schemas.openxmlformats.org/officeDocument/2006/relationships/slide" Target="/ppt/slides/slide4.xml" Id="R9f4a8d7055e7403a" /><Relationship Type="http://schemas.openxmlformats.org/officeDocument/2006/relationships/slide" Target="/ppt/slides/slide5.xml" Id="Rc90ab22fad464043" /><Relationship Type="http://schemas.openxmlformats.org/officeDocument/2006/relationships/slide" Target="/ppt/slides/slide6.xml" Id="Rd2120e2ed4664923" /><Relationship Type="http://schemas.openxmlformats.org/officeDocument/2006/relationships/slide" Target="/ppt/slides/slide7.xml" Id="R109c7239b4274817" /><Relationship Type="http://schemas.openxmlformats.org/officeDocument/2006/relationships/slide" Target="/ppt/slides/slide8.xml" Id="R36f942e953d0422b" /><Relationship Type="http://schemas.openxmlformats.org/officeDocument/2006/relationships/slide" Target="/ppt/slides/slide9.xml" Id="R03e1bc997d1e4430" /><Relationship Type="http://schemas.openxmlformats.org/officeDocument/2006/relationships/slide" Target="/ppt/slides/slide10.xml" Id="Reeb0a9800f074b54" /><Relationship Type="http://schemas.openxmlformats.org/officeDocument/2006/relationships/slide" Target="/ppt/slides/slide11.xml" Id="Rb121a72315fd4767" /><Relationship Type="http://schemas.openxmlformats.org/officeDocument/2006/relationships/slide" Target="/ppt/slides/slide12.xml" Id="R20bf598f712b44af" /><Relationship Type="http://schemas.openxmlformats.org/officeDocument/2006/relationships/slide" Target="/ppt/slides/slide13.xml" Id="Rc3fe13449e9748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cdae7ca28442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3efa8e02a7047b7" /><Relationship Type="http://schemas.openxmlformats.org/officeDocument/2006/relationships/notesMaster" Target="/ppt/notesMasters/notesMaster1.xml" Id="R665ea297deb146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02ffc9ca584d36" /><Relationship Type="http://schemas.openxmlformats.org/officeDocument/2006/relationships/notesMaster" Target="/ppt/notesMasters/notesMaster1.xml" Id="R66796fdd50ce46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ea7dcb6d8d4cfd" /><Relationship Type="http://schemas.openxmlformats.org/officeDocument/2006/relationships/notesMaster" Target="/ppt/notesMasters/notesMaster1.xml" Id="R255769bf3f3e46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36fab7124a4865" /><Relationship Type="http://schemas.openxmlformats.org/officeDocument/2006/relationships/notesMaster" Target="/ppt/notesMasters/notesMaster1.xml" Id="R82946329a6de4f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fb5d38b2fa425c" /><Relationship Type="http://schemas.openxmlformats.org/officeDocument/2006/relationships/notesMaster" Target="/ppt/notesMasters/notesMaster1.xml" Id="Re2d041ddb9ae49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a7f10bdbc2b49ba" /><Relationship Type="http://schemas.openxmlformats.org/officeDocument/2006/relationships/notesMaster" Target="/ppt/notesMasters/notesMaster1.xml" Id="R171537cd8ed440a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47a92d2ab142d1" /><Relationship Type="http://schemas.openxmlformats.org/officeDocument/2006/relationships/notesMaster" Target="/ppt/notesMasters/notesMaster1.xml" Id="R0082183987c14ff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1242761d854bf6" /><Relationship Type="http://schemas.openxmlformats.org/officeDocument/2006/relationships/notesMaster" Target="/ppt/notesMasters/notesMaster1.xml" Id="R33a687eb4e7f48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cce6c3609e74c0e" /><Relationship Type="http://schemas.openxmlformats.org/officeDocument/2006/relationships/notesMaster" Target="/ppt/notesMasters/notesMaster1.xml" Id="Rcd083464610b42f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723c29ecd44914" /><Relationship Type="http://schemas.openxmlformats.org/officeDocument/2006/relationships/notesMaster" Target="/ppt/notesMasters/notesMaster1.xml" Id="R42548f0973fd4f0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207f06e0939485d" /><Relationship Type="http://schemas.openxmlformats.org/officeDocument/2006/relationships/notesMaster" Target="/ppt/notesMasters/notesMaster1.xml" Id="Rc95df6739643470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a8eff60aaed412a" /><Relationship Type="http://schemas.openxmlformats.org/officeDocument/2006/relationships/notesMaster" Target="/ppt/notesMasters/notesMaster1.xml" Id="R5966b51355cb498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c32624701444963" /><Relationship Type="http://schemas.openxmlformats.org/officeDocument/2006/relationships/notesMaster" Target="/ppt/notesMasters/notesMaster1.xml" Id="R6b459d9f7ec54c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2b15a56a9c43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ebe66c2d45451d" /><Relationship Type="http://schemas.openxmlformats.org/officeDocument/2006/relationships/slideLayout" Target="/ppt/slideLayouts/slideLayout1.xml" Id="R898d6b5cd3cb49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8d6b5cd3cb49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700a83dc1c46e0" /><Relationship Type="http://schemas.openxmlformats.org/officeDocument/2006/relationships/image" Target="/ppt/media/image.png" Id="R6bb57527e8984cf9" /><Relationship Type="http://schemas.openxmlformats.org/officeDocument/2006/relationships/notesSlide" Target="/ppt/notesSlides/notesSlide1.xml" Id="R8fcacdcf39b047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afe1b0eff14366" /><Relationship Type="http://schemas.openxmlformats.org/officeDocument/2006/relationships/notesSlide" Target="/ppt/notesSlides/notesSlide2.xml" Id="R655eb1cd2df14a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d7f13495b84b0f" /><Relationship Type="http://schemas.openxmlformats.org/officeDocument/2006/relationships/notesSlide" Target="/ppt/notesSlides/notesSlide3.xml" Id="R310ff4cf965845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08ea31b33a4699" /><Relationship Type="http://schemas.openxmlformats.org/officeDocument/2006/relationships/notesSlide" Target="/ppt/notesSlides/notesSlide4.xml" Id="Rfbc58d0fcaaa4b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21fe0116646b7" /><Relationship Type="http://schemas.openxmlformats.org/officeDocument/2006/relationships/image" Target="/ppt/media/image2.png" Id="Rdcf8400b99f4430c" /><Relationship Type="http://schemas.openxmlformats.org/officeDocument/2006/relationships/notesSlide" Target="/ppt/notesSlides/notesSlide5.xml" Id="Ra7b5bbb5891d4a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5e1d41444043ef" /><Relationship Type="http://schemas.openxmlformats.org/officeDocument/2006/relationships/notesSlide" Target="/ppt/notesSlides/notesSlide6.xml" Id="R8ddcb21f2ef04f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2679b487a4f6f" /><Relationship Type="http://schemas.openxmlformats.org/officeDocument/2006/relationships/notesSlide" Target="/ppt/notesSlides/notesSlide7.xml" Id="Rcac80e3e48c4466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9c66edaabb49e6" /><Relationship Type="http://schemas.openxmlformats.org/officeDocument/2006/relationships/image" Target="/ppt/media/image3.png" Id="R3d3d5e119c0c46bd" /><Relationship Type="http://schemas.openxmlformats.org/officeDocument/2006/relationships/notesSlide" Target="/ppt/notesSlides/notesSlide8.xml" Id="R38d42d1d5acf4f2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b32e594ee4571" /><Relationship Type="http://schemas.openxmlformats.org/officeDocument/2006/relationships/notesSlide" Target="/ppt/notesSlides/notesSlide9.xml" Id="Rc555f8a8a4c943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6354cb8044707" /><Relationship Type="http://schemas.openxmlformats.org/officeDocument/2006/relationships/notesSlide" Target="/ppt/notesSlides/notesSlide10.xml" Id="R877f9ca3139648a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088b1463504614" /><Relationship Type="http://schemas.openxmlformats.org/officeDocument/2006/relationships/notesSlide" Target="/ppt/notesSlides/notesSlide11.xml" Id="Re4865f4c335146c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3eb4822a8e48a6" /><Relationship Type="http://schemas.openxmlformats.org/officeDocument/2006/relationships/notesSlide" Target="/ppt/notesSlides/notesSlide12.xml" Id="Rc378817ca3f647f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4687fb980442da" /><Relationship Type="http://schemas.openxmlformats.org/officeDocument/2006/relationships/notesSlide" Target="/ppt/notesSlides/notesSlide13.xml" Id="R77bf4d039252488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0A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b57527e8984cf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665B4363-AC44-44D1-A20E-C2994772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8001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D18D25C4-E2C8-4813-BB53-C9FA641B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51D7E8"/>
                </a:solidFill>
              </a:defRPr>
            </a:pPr>
            <a:r>
              <a:rPr sz="1200" b="1" i="0">
                <a:solidFill>
                  <a:srgbClr val="51D7E8"/>
                </a:solidFill>
              </a:rPr>
              <a:t>LITERATE AI</a:t>
            </a:r>
          </a:p>
        </p:txBody>
      </p:sp>
      <p:sp>
        <p:nvSpPr>
          <p:cNvPr id="4" name="hero-title">
            <a:extLst xmlns:a="http://schemas.openxmlformats.org/drawingml/2006/main">
              <a:ext uri="{FF2B5EF4-FFF2-40B4-BE49-F238E27FC236}">
                <a16:creationId xmlns:a16="http://schemas.microsoft.com/office/drawing/2014/main" id="{CCEC1AA6-46C0-47F3-98FE-246C985B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5334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200" b="1" i="0">
                <a:solidFill>
                  <a:srgbClr val="F7F7F4"/>
                </a:solidFill>
              </a:defRPr>
            </a:pPr>
            <a:r>
              <a:rPr sz="4200" b="1" i="0">
                <a:solidFill>
                  <a:srgbClr val="F7F7F4"/>
                </a:solidFill>
              </a:rPr>
              <a:t>Software where source</a:t>
            </a:r>
          </a:p>
          <a:p xmlns:a="http://schemas.openxmlformats.org/drawingml/2006/main">
            <a:pPr algn="l">
              <a:defRPr sz="4200" b="1" i="0">
                <a:solidFill>
                  <a:srgbClr val="F7F7F4"/>
                </a:solidFill>
              </a:defRPr>
            </a:pPr>
            <a:r>
              <a:rPr sz="4200" b="1" i="0">
                <a:solidFill>
                  <a:srgbClr val="F7F7F4"/>
                </a:solidFill>
              </a:rPr>
              <a:t>is a build artifact</a:t>
            </a:r>
          </a:p>
        </p:txBody>
      </p:sp>
      <p:sp>
        <p:nvSpPr>
          <p:cNvPr id="5" name="hero-subtitle">
            <a:extLst xmlns:a="http://schemas.openxmlformats.org/drawingml/2006/main">
              <a:ext uri="{FF2B5EF4-FFF2-40B4-BE49-F238E27FC236}">
                <a16:creationId xmlns:a16="http://schemas.microsoft.com/office/drawing/2014/main" id="{FF43981E-FC8E-447A-B756-DFAD11CC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4857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A6AFBE"/>
                </a:solidFill>
              </a:defRPr>
            </a:pPr>
            <a:r>
              <a:rPr sz="1725" b="0" i="0">
                <a:solidFill>
                  <a:srgbClr val="A6AFBE"/>
                </a:solidFill>
              </a:rPr>
              <a:t>Durable specifications. Fungible implementations. Native builds with evidence.</a:t>
            </a:r>
          </a:p>
        </p:txBody>
      </p:sp>
      <p:sp>
        <p:nvSpPr>
          <p:cNvPr id="6" name="hero-footer">
            <a:extLst xmlns:a="http://schemas.openxmlformats.org/drawingml/2006/main">
              <a:ext uri="{FF2B5EF4-FFF2-40B4-BE49-F238E27FC236}">
                <a16:creationId xmlns:a16="http://schemas.microsoft.com/office/drawing/2014/main" id="{13717C3D-57C3-4151-A62B-B90184EFD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53150"/>
            <a:ext cx="552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F7F7F4"/>
                </a:solidFill>
              </a:defRPr>
            </a:pPr>
            <a:r>
              <a:rPr sz="1200" b="0" i="0">
                <a:solidFill>
                  <a:srgbClr val="F7F7F4"/>
                </a:solidFill>
              </a:rPr>
              <a:t>A provider-neutral framework for specification-driven software</a:t>
            </a:r>
          </a:p>
        </p:txBody>
      </p:sp>
    </p:spTree>
    <p:extLst>
      <p:ext uri="{BB962C8B-B14F-4D97-AF65-F5344CB8AC3E}">
        <p14:creationId xmlns:p14="http://schemas.microsoft.com/office/powerpoint/2010/main" val="5135285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518F2F9-E546-4ACB-895A-A26EC2E6A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8F918D"/>
                </a:solidFill>
              </a:defRPr>
            </a:pPr>
            <a:r>
              <a:rPr sz="900" b="0" i="0">
                <a:solidFill>
                  <a:srgbClr val="8F918D"/>
                </a:solidFill>
              </a:rPr>
              <a:t>02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EE601D6-8466-4A08-8049-FBC403EC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F6B57"/>
                </a:solidFill>
              </a:defRPr>
            </a:pPr>
            <a:r>
              <a:rPr sz="1050" b="1" i="0">
                <a:solidFill>
                  <a:srgbClr val="FF6B57"/>
                </a:solidFill>
              </a:rPr>
              <a:t>THE PROBLEM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0BF973-6F0B-470C-9CD6-688FAC43F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8096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70A0F"/>
                </a:solidFill>
              </a:defRPr>
            </a:pPr>
            <a:r>
              <a:rPr sz="3300" b="1" i="0">
                <a:solidFill>
                  <a:srgbClr val="070A0F"/>
                </a:solidFill>
              </a:rPr>
              <a:t>Code survives longer than its intent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03C38A05-EE21-403B-B9F4-08DA52288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685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3E4652"/>
                </a:solidFill>
              </a:defRPr>
            </a:pPr>
            <a:r>
              <a:rPr sz="1800" b="0" i="0">
                <a:solidFill>
                  <a:srgbClr val="3E4652"/>
                </a:solidFill>
              </a:rPr>
              <a:t>Most repositories preserve every implementation decision and lose the reason those decisions existed.</a:t>
            </a:r>
          </a:p>
        </p:txBody>
      </p:sp>
      <p:sp>
        <p:nvSpPr>
          <p:cNvPr id="5" name="problem-n-0">
            <a:extLst xmlns:a="http://schemas.openxmlformats.org/drawingml/2006/main">
              <a:ext uri="{FF2B5EF4-FFF2-40B4-BE49-F238E27FC236}">
                <a16:creationId xmlns:a16="http://schemas.microsoft.com/office/drawing/2014/main" id="{7D484D0F-BCE4-4076-A7F0-0964B737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813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6B57"/>
                </a:solidFill>
              </a:defRPr>
            </a:pPr>
            <a:r>
              <a:rPr sz="1200" b="1" i="0">
                <a:solidFill>
                  <a:srgbClr val="FF6B57"/>
                </a:solidFill>
              </a:rPr>
              <a:t>01</a:t>
            </a:r>
          </a:p>
        </p:txBody>
      </p:sp>
      <p:sp>
        <p:nvSpPr>
          <p:cNvPr id="6" name="problem-h-0">
            <a:extLst xmlns:a="http://schemas.openxmlformats.org/drawingml/2006/main">
              <a:ext uri="{FF2B5EF4-FFF2-40B4-BE49-F238E27FC236}">
                <a16:creationId xmlns:a16="http://schemas.microsoft.com/office/drawing/2014/main" id="{68F4B22C-08AF-48B7-9D5D-206EE479F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1432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70A0F"/>
                </a:solidFill>
              </a:defRPr>
            </a:pPr>
            <a:r>
              <a:rPr sz="1575" b="1" i="0">
                <a:solidFill>
                  <a:srgbClr val="070A0F"/>
                </a:solidFill>
              </a:rPr>
              <a:t>Behavior drifts</a:t>
            </a:r>
          </a:p>
        </p:txBody>
      </p:sp>
      <p:sp>
        <p:nvSpPr>
          <p:cNvPr id="7" name="problem-d-0">
            <a:extLst xmlns:a="http://schemas.openxmlformats.org/drawingml/2006/main">
              <a:ext uri="{FF2B5EF4-FFF2-40B4-BE49-F238E27FC236}">
                <a16:creationId xmlns:a16="http://schemas.microsoft.com/office/drawing/2014/main" id="{A4B587DE-A9DA-4F2C-BB39-01D3018D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143250"/>
            <a:ext cx="666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55E6B"/>
                </a:solidFill>
              </a:defRPr>
            </a:pPr>
            <a:r>
              <a:rPr sz="1275" b="0" i="0">
                <a:solidFill>
                  <a:srgbClr val="555E6B"/>
                </a:solidFill>
              </a:rPr>
              <a:t>Tests accumulate around historical states instead of the system users need now.</a:t>
            </a:r>
          </a:p>
        </p:txBody>
      </p:sp>
      <p:sp>
        <p:nvSpPr>
          <p:cNvPr id="8" name="problem-n-1">
            <a:extLst xmlns:a="http://schemas.openxmlformats.org/drawingml/2006/main">
              <a:ext uri="{FF2B5EF4-FFF2-40B4-BE49-F238E27FC236}">
                <a16:creationId xmlns:a16="http://schemas.microsoft.com/office/drawing/2014/main" id="{48C44FA4-9B02-443F-9580-E11DA3881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338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6B57"/>
                </a:solidFill>
              </a:defRPr>
            </a:pPr>
            <a:r>
              <a:rPr sz="1200" b="1" i="0">
                <a:solidFill>
                  <a:srgbClr val="FF6B57"/>
                </a:solidFill>
              </a:rPr>
              <a:t>02</a:t>
            </a:r>
          </a:p>
        </p:txBody>
      </p:sp>
      <p:sp>
        <p:nvSpPr>
          <p:cNvPr id="9" name="problem-h-1">
            <a:extLst xmlns:a="http://schemas.openxmlformats.org/drawingml/2006/main">
              <a:ext uri="{FF2B5EF4-FFF2-40B4-BE49-F238E27FC236}">
                <a16:creationId xmlns:a16="http://schemas.microsoft.com/office/drawing/2014/main" id="{C164E945-187F-48B4-94B1-A44E85B5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0957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70A0F"/>
                </a:solidFill>
              </a:defRPr>
            </a:pPr>
            <a:r>
              <a:rPr sz="1575" b="1" i="0">
                <a:solidFill>
                  <a:srgbClr val="070A0F"/>
                </a:solidFill>
              </a:rPr>
              <a:t>Targets harden</a:t>
            </a:r>
          </a:p>
        </p:txBody>
      </p:sp>
      <p:sp>
        <p:nvSpPr>
          <p:cNvPr id="10" name="problem-d-1">
            <a:extLst xmlns:a="http://schemas.openxmlformats.org/drawingml/2006/main">
              <a:ext uri="{FF2B5EF4-FFF2-40B4-BE49-F238E27FC236}">
                <a16:creationId xmlns:a16="http://schemas.microsoft.com/office/drawing/2014/main" id="{9C8EB877-F6E2-4880-8A8E-79B7BCDC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095750"/>
            <a:ext cx="666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55E6B"/>
                </a:solidFill>
              </a:defRPr>
            </a:pPr>
            <a:r>
              <a:rPr sz="1275" b="0" i="0">
                <a:solidFill>
                  <a:srgbClr val="555E6B"/>
                </a:solidFill>
              </a:rPr>
              <a:t>OS, language, and build choices leak into product meaning until portability becomes a rewrite.</a:t>
            </a:r>
          </a:p>
        </p:txBody>
      </p:sp>
      <p:sp>
        <p:nvSpPr>
          <p:cNvPr id="11" name="problem-n-2">
            <a:extLst xmlns:a="http://schemas.openxmlformats.org/drawingml/2006/main">
              <a:ext uri="{FF2B5EF4-FFF2-40B4-BE49-F238E27FC236}">
                <a16:creationId xmlns:a16="http://schemas.microsoft.com/office/drawing/2014/main" id="{009E810A-DA8D-4E44-B8A7-3083256E5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86350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6B57"/>
                </a:solidFill>
              </a:defRPr>
            </a:pPr>
            <a:r>
              <a:rPr sz="1200" b="1" i="0">
                <a:solidFill>
                  <a:srgbClr val="FF6B57"/>
                </a:solidFill>
              </a:rPr>
              <a:t>03</a:t>
            </a:r>
          </a:p>
        </p:txBody>
      </p:sp>
      <p:sp>
        <p:nvSpPr>
          <p:cNvPr id="12" name="problem-h-2">
            <a:extLst xmlns:a="http://schemas.openxmlformats.org/drawingml/2006/main">
              <a:ext uri="{FF2B5EF4-FFF2-40B4-BE49-F238E27FC236}">
                <a16:creationId xmlns:a16="http://schemas.microsoft.com/office/drawing/2014/main" id="{AC0CA0F9-CF33-4C41-8D4E-583E2F11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0482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70A0F"/>
                </a:solidFill>
              </a:defRPr>
            </a:pPr>
            <a:r>
              <a:rPr sz="1575" b="1" i="0">
                <a:solidFill>
                  <a:srgbClr val="070A0F"/>
                </a:solidFill>
              </a:rPr>
              <a:t>Trust goes dark</a:t>
            </a:r>
          </a:p>
        </p:txBody>
      </p:sp>
      <p:sp>
        <p:nvSpPr>
          <p:cNvPr id="13" name="problem-d-2">
            <a:extLst xmlns:a="http://schemas.openxmlformats.org/drawingml/2006/main">
              <a:ext uri="{FF2B5EF4-FFF2-40B4-BE49-F238E27FC236}">
                <a16:creationId xmlns:a16="http://schemas.microsoft.com/office/drawing/2014/main" id="{75FCB38C-0148-4E38-B646-85EC11B2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5048250"/>
            <a:ext cx="666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55E6B"/>
                </a:solidFill>
              </a:defRPr>
            </a:pPr>
            <a:r>
              <a:rPr sz="1275" b="0" i="0">
                <a:solidFill>
                  <a:srgbClr val="555E6B"/>
                </a:solidFill>
              </a:rPr>
              <a:t>Prompts, dependency closure, model decisions, and build evidence disappear after the binary ships.</a:t>
            </a:r>
          </a:p>
        </p:txBody>
      </p:sp>
      <p:sp>
        <p:nvSpPr>
          <p:cNvPr id="14" name="problem-side">
            <a:extLst xmlns:a="http://schemas.openxmlformats.org/drawingml/2006/main">
              <a:ext uri="{FF2B5EF4-FFF2-40B4-BE49-F238E27FC236}">
                <a16:creationId xmlns:a16="http://schemas.microsoft.com/office/drawing/2014/main" id="{CF175218-6EB5-40F1-860C-254794CE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876300"/>
            <a:ext cx="57150" cy="476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202909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0A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85E180A-0C6D-4682-A56B-3B8B12894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87487"/>
                </a:solidFill>
              </a:defRPr>
            </a:pPr>
            <a:r>
              <a:rPr sz="900" b="0" i="0">
                <a:solidFill>
                  <a:srgbClr val="687487"/>
                </a:solidFill>
              </a:rPr>
              <a:t>03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96543D9D-37F3-4AF5-BCB0-D49CE24B4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1D7E8"/>
                </a:solidFill>
              </a:defRPr>
            </a:pPr>
            <a:r>
              <a:rPr sz="1050" b="1" i="0">
                <a:solidFill>
                  <a:srgbClr val="51D7E8"/>
                </a:solidFill>
              </a:rPr>
              <a:t>THE THESIS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AB4316A-F9BC-4427-9030-DF560163D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477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7F7F4"/>
                </a:solidFill>
              </a:defRPr>
            </a:pPr>
            <a:r>
              <a:rPr sz="3150" b="1" i="0">
                <a:solidFill>
                  <a:srgbClr val="F7F7F4"/>
                </a:solidFill>
              </a:rPr>
              <a:t>The durable unit is a Component, not a source tree</a:t>
            </a:r>
          </a:p>
        </p:txBody>
      </p:sp>
      <p:sp>
        <p:nvSpPr>
          <p:cNvPr id="4" name="component">
            <a:extLst xmlns:a="http://schemas.openxmlformats.org/drawingml/2006/main">
              <a:ext uri="{FF2B5EF4-FFF2-40B4-BE49-F238E27FC236}">
                <a16:creationId xmlns:a16="http://schemas.microsoft.com/office/drawing/2014/main" id="{738B8244-4C11-40A8-BD56-05BB3FDF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314325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151E"/>
          </a:solidFill>
          <a:ln xmlns:a="http://schemas.openxmlformats.org/drawingml/2006/main" w="9525">
            <a:solidFill>
              <a:srgbClr val="293343"/>
            </a:solidFill>
            <a:prstDash val="solid"/>
          </a:ln>
        </p:spPr>
      </p:sp>
      <p:sp>
        <p:nvSpPr>
          <p:cNvPr id="5" name="component-accent">
            <a:extLst xmlns:a="http://schemas.openxmlformats.org/drawingml/2006/main">
              <a:ext uri="{FF2B5EF4-FFF2-40B4-BE49-F238E27FC236}">
                <a16:creationId xmlns:a16="http://schemas.microsoft.com/office/drawing/2014/main" id="{CE83AD06-9227-4240-B8CA-401A7A170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571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component-heading">
            <a:extLst xmlns:a="http://schemas.openxmlformats.org/drawingml/2006/main">
              <a:ext uri="{FF2B5EF4-FFF2-40B4-BE49-F238E27FC236}">
                <a16:creationId xmlns:a16="http://schemas.microsoft.com/office/drawing/2014/main" id="{B4DD4A72-89F9-489C-B600-7E364C29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09825"/>
            <a:ext cx="2781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F7F4"/>
                </a:solidFill>
              </a:defRPr>
            </a:pPr>
            <a:r>
              <a:rPr sz="1500" b="1" i="0">
                <a:solidFill>
                  <a:srgbClr val="F7F7F4"/>
                </a:solidFill>
              </a:rPr>
              <a:t>Component</a:t>
            </a:r>
          </a:p>
        </p:txBody>
      </p:sp>
      <p:sp>
        <p:nvSpPr>
          <p:cNvPr id="7" name="component-detail">
            <a:extLst xmlns:a="http://schemas.openxmlformats.org/drawingml/2006/main">
              <a:ext uri="{FF2B5EF4-FFF2-40B4-BE49-F238E27FC236}">
                <a16:creationId xmlns:a16="http://schemas.microsoft.com/office/drawing/2014/main" id="{20027BF0-35B7-4FBD-B413-0076CEB5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62250"/>
            <a:ext cx="2781300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Behavior specification</a:t>
            </a:r>
          </a:p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Acceptance contracts</a:t>
            </a:r>
          </a:p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Variation slots</a:t>
            </a:r>
          </a:p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Exact dependency intent</a:t>
            </a:r>
          </a:p>
        </p:txBody>
      </p:sp>
      <p:sp>
        <p:nvSpPr>
          <p:cNvPr id="8" name="component-arrow">
            <a:extLst xmlns:a="http://schemas.openxmlformats.org/drawingml/2006/main">
              <a:ext uri="{FF2B5EF4-FFF2-40B4-BE49-F238E27FC236}">
                <a16:creationId xmlns:a16="http://schemas.microsoft.com/office/drawing/2014/main" id="{A30B3279-82C1-4992-9DB5-31B5492D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505200"/>
            <a:ext cx="10477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generation-ring">
            <a:extLst xmlns:a="http://schemas.openxmlformats.org/drawingml/2006/main">
              <a:ext uri="{FF2B5EF4-FFF2-40B4-BE49-F238E27FC236}">
                <a16:creationId xmlns:a16="http://schemas.microsoft.com/office/drawing/2014/main" id="{D8BD63EE-C429-4754-934D-218D8D47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1943100"/>
            <a:ext cx="2762250" cy="3448050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151C28"/>
          </a:solidFill>
          <a:ln xmlns:a="http://schemas.openxmlformats.org/drawingml/2006/main" w="9525">
            <a:solidFill>
              <a:srgbClr val="293343"/>
            </a:solidFill>
            <a:prstDash val="solid"/>
          </a:ln>
        </p:spPr>
      </p:sp>
      <p:sp>
        <p:nvSpPr>
          <p:cNvPr id="10" name="generation-word">
            <a:extLst xmlns:a="http://schemas.openxmlformats.org/drawingml/2006/main">
              <a:ext uri="{FF2B5EF4-FFF2-40B4-BE49-F238E27FC236}">
                <a16:creationId xmlns:a16="http://schemas.microsoft.com/office/drawing/2014/main" id="{3EC59186-1E10-4A66-8AB3-50F30313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286000"/>
            <a:ext cx="2171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51D7E8"/>
                </a:solidFill>
              </a:defRPr>
            </a:pPr>
            <a:r>
              <a:rPr sz="1275" b="1" i="0">
                <a:solidFill>
                  <a:srgbClr val="51D7E8"/>
                </a:solidFill>
              </a:rPr>
              <a:t>REGENERATE</a:t>
            </a:r>
          </a:p>
        </p:txBody>
      </p:sp>
      <p:sp>
        <p:nvSpPr>
          <p:cNvPr id="11" name="generation-symbol">
            <a:extLst xmlns:a="http://schemas.openxmlformats.org/drawingml/2006/main">
              <a:ext uri="{FF2B5EF4-FFF2-40B4-BE49-F238E27FC236}">
                <a16:creationId xmlns:a16="http://schemas.microsoft.com/office/drawing/2014/main" id="{4D47141A-7B40-4900-86A9-335CE6BF2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81300"/>
            <a:ext cx="133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6600" b="0" i="0">
                <a:solidFill>
                  <a:srgbClr val="F7F7F4"/>
                </a:solidFill>
              </a:defRPr>
            </a:pPr>
            <a:r>
              <a:rPr sz="6600" b="0" i="0">
                <a:solidFill>
                  <a:srgbClr val="F7F7F4"/>
                </a:solidFill>
              </a:rPr>
              <a:t>↻</a:t>
            </a:r>
          </a:p>
        </p:txBody>
      </p:sp>
      <p:sp>
        <p:nvSpPr>
          <p:cNvPr id="12" name="generation-copy">
            <a:extLst xmlns:a="http://schemas.openxmlformats.org/drawingml/2006/main">
              <a:ext uri="{FF2B5EF4-FFF2-40B4-BE49-F238E27FC236}">
                <a16:creationId xmlns:a16="http://schemas.microsoft.com/office/drawing/2014/main" id="{56E75434-F3D3-496F-8F90-93DC3287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4171950"/>
            <a:ext cx="1857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A6AFBE"/>
                </a:solidFill>
              </a:defRPr>
            </a:pPr>
            <a:r>
              <a:rPr sz="1350" b="0" i="0">
                <a:solidFill>
                  <a:srgbClr val="A6AFBE"/>
                </a:solidFill>
              </a:rPr>
              <a:t>Exact recipe</a:t>
            </a:r>
          </a:p>
          <a:p xmlns:a="http://schemas.openxmlformats.org/drawingml/2006/main">
            <a:pPr algn="ctr">
              <a:defRPr sz="1350" b="0" i="0">
                <a:solidFill>
                  <a:srgbClr val="A6AFBE"/>
                </a:solidFill>
              </a:defRPr>
            </a:pPr>
            <a:r>
              <a:rPr sz="1350" b="0" i="0">
                <a:solidFill>
                  <a:srgbClr val="A6AFBE"/>
                </a:solidFill>
              </a:rPr>
              <a:t>Clean workspace</a:t>
            </a:r>
          </a:p>
          <a:p xmlns:a="http://schemas.openxmlformats.org/drawingml/2006/main">
            <a:pPr algn="ctr">
              <a:defRPr sz="1350" b="0" i="0">
                <a:solidFill>
                  <a:srgbClr val="A6AFBE"/>
                </a:solidFill>
              </a:defRPr>
            </a:pPr>
            <a:r>
              <a:rPr sz="1350" b="0" i="0">
                <a:solidFill>
                  <a:srgbClr val="A6AFBE"/>
                </a:solidFill>
              </a:rPr>
              <a:t>Current tests</a:t>
            </a:r>
          </a:p>
        </p:txBody>
      </p:sp>
      <p:sp>
        <p:nvSpPr>
          <p:cNvPr id="13" name="generation-arrow">
            <a:extLst xmlns:a="http://schemas.openxmlformats.org/drawingml/2006/main">
              <a:ext uri="{FF2B5EF4-FFF2-40B4-BE49-F238E27FC236}">
                <a16:creationId xmlns:a16="http://schemas.microsoft.com/office/drawing/2014/main" id="{BC33E5A3-D2B8-40B0-9FBF-6F2CFDCA4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505200"/>
            <a:ext cx="10477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artifact">
            <a:extLst xmlns:a="http://schemas.openxmlformats.org/drawingml/2006/main">
              <a:ext uri="{FF2B5EF4-FFF2-40B4-BE49-F238E27FC236}">
                <a16:creationId xmlns:a16="http://schemas.microsoft.com/office/drawing/2014/main" id="{90EE9C27-EA48-436E-9307-D2B96624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76500"/>
            <a:ext cx="1714500" cy="23622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0151E"/>
          </a:solidFill>
          <a:ln xmlns:a="http://schemas.openxmlformats.org/drawingml/2006/main" w="9525">
            <a:solidFill>
              <a:srgbClr val="293343"/>
            </a:solidFill>
            <a:prstDash val="solid"/>
          </a:ln>
        </p:spPr>
      </p:sp>
      <p:sp>
        <p:nvSpPr>
          <p:cNvPr id="15" name="artifact-accent">
            <a:extLst xmlns:a="http://schemas.openxmlformats.org/drawingml/2006/main">
              <a:ext uri="{FF2B5EF4-FFF2-40B4-BE49-F238E27FC236}">
                <a16:creationId xmlns:a16="http://schemas.microsoft.com/office/drawing/2014/main" id="{93EB2BB4-03DA-41B4-82C3-72AC5B55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76500"/>
            <a:ext cx="57150" cy="2362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artifact-heading">
            <a:extLst xmlns:a="http://schemas.openxmlformats.org/drawingml/2006/main">
              <a:ext uri="{FF2B5EF4-FFF2-40B4-BE49-F238E27FC236}">
                <a16:creationId xmlns:a16="http://schemas.microsoft.com/office/drawing/2014/main" id="{233BD6EF-5840-4A0B-AEDF-C20782287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647950"/>
            <a:ext cx="1352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F7F4"/>
                </a:solidFill>
              </a:defRPr>
            </a:pPr>
            <a:r>
              <a:rPr sz="1500" b="1" i="0">
                <a:solidFill>
                  <a:srgbClr val="F7F7F4"/>
                </a:solidFill>
              </a:rPr>
              <a:t>Executable</a:t>
            </a:r>
          </a:p>
        </p:txBody>
      </p:sp>
      <p:sp>
        <p:nvSpPr>
          <p:cNvPr id="17" name="artifact-detail">
            <a:extLst xmlns:a="http://schemas.openxmlformats.org/drawingml/2006/main">
              <a:ext uri="{FF2B5EF4-FFF2-40B4-BE49-F238E27FC236}">
                <a16:creationId xmlns:a16="http://schemas.microsoft.com/office/drawing/2014/main" id="{FB5663B9-59ED-4485-8756-E3AAF1744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000375"/>
            <a:ext cx="13525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Python, C++, Rust, JavaScript</a:t>
            </a:r>
          </a:p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Native package or container</a:t>
            </a:r>
          </a:p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Current SBOM + evidence</a:t>
            </a:r>
          </a:p>
        </p:txBody>
      </p:sp>
      <p:sp>
        <p:nvSpPr>
          <p:cNvPr id="18" name="durable-callout">
            <a:extLst xmlns:a="http://schemas.openxmlformats.org/drawingml/2006/main">
              <a:ext uri="{FF2B5EF4-FFF2-40B4-BE49-F238E27FC236}">
                <a16:creationId xmlns:a16="http://schemas.microsoft.com/office/drawing/2014/main" id="{32D88FB3-6A77-4DE3-BDE7-4903CFB8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43575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6B84A"/>
                </a:solidFill>
              </a:defRPr>
            </a:pPr>
            <a:r>
              <a:rPr sz="1725" b="1" i="0">
                <a:solidFill>
                  <a:srgbClr val="F6B84A"/>
                </a:solidFill>
              </a:rPr>
              <a:t>When the target changes, preserve intent and rebuild the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6844541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1948298-B916-432C-84AF-7CA6A8C9A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8F918D"/>
                </a:solidFill>
              </a:defRPr>
            </a:pPr>
            <a:r>
              <a:rPr sz="900" b="0" i="0">
                <a:solidFill>
                  <a:srgbClr val="8F918D"/>
                </a:solidFill>
              </a:rPr>
              <a:t>04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8F355B4F-5FA2-43F2-8FA6-766A0387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3F7DFF"/>
                </a:solidFill>
              </a:defRPr>
            </a:pPr>
            <a:r>
              <a:rPr sz="1050" b="1" i="0">
                <a:solidFill>
                  <a:srgbClr val="3F7DFF"/>
                </a:solidFill>
              </a:rPr>
              <a:t>EXACT COMPOSITION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3663FE4-C433-436E-B127-79705AA3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075" b="1" i="0">
                <a:solidFill>
                  <a:srgbClr val="070A0F"/>
                </a:solidFill>
              </a:defRPr>
            </a:pPr>
            <a:r>
              <a:rPr sz="3075" b="1" i="0">
                <a:solidFill>
                  <a:srgbClr val="070A0F"/>
                </a:solidFill>
              </a:rPr>
              <a:t>Five exact inputs make generation inspectable before it starts</a:t>
            </a:r>
          </a:p>
        </p:txBody>
      </p:sp>
      <p:sp>
        <p:nvSpPr>
          <p:cNvPr id="4" name="input-0">
            <a:extLst xmlns:a="http://schemas.openxmlformats.org/drawingml/2006/main">
              <a:ext uri="{FF2B5EF4-FFF2-40B4-BE49-F238E27FC236}">
                <a16:creationId xmlns:a16="http://schemas.microsoft.com/office/drawing/2014/main" id="{CA3A17D7-B1E6-474E-89D1-4ADC6353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4CB"/>
            </a:solidFill>
            <a:prstDash val="solid"/>
          </a:ln>
        </p:spPr>
      </p:sp>
      <p:sp>
        <p:nvSpPr>
          <p:cNvPr id="5" name="input-accent-0">
            <a:extLst xmlns:a="http://schemas.openxmlformats.org/drawingml/2006/main">
              <a:ext uri="{FF2B5EF4-FFF2-40B4-BE49-F238E27FC236}">
                <a16:creationId xmlns:a16="http://schemas.microsoft.com/office/drawing/2014/main" id="{0F7A29FE-0805-4035-B822-3B631FB9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6667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input-h-0">
            <a:extLst xmlns:a="http://schemas.openxmlformats.org/drawingml/2006/main">
              <a:ext uri="{FF2B5EF4-FFF2-40B4-BE49-F238E27FC236}">
                <a16:creationId xmlns:a16="http://schemas.microsoft.com/office/drawing/2014/main" id="{70CC31A7-01F0-4410-9B2F-30DF58F0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8600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70A0F"/>
                </a:solidFill>
              </a:defRPr>
            </a:pPr>
            <a:r>
              <a:rPr sz="1350" b="1" i="0">
                <a:solidFill>
                  <a:srgbClr val="070A0F"/>
                </a:solidFill>
              </a:rPr>
              <a:t>Specification</a:t>
            </a:r>
          </a:p>
        </p:txBody>
      </p:sp>
      <p:sp>
        <p:nvSpPr>
          <p:cNvPr id="7" name="input-d-0">
            <a:extLst xmlns:a="http://schemas.openxmlformats.org/drawingml/2006/main">
              <a:ext uri="{FF2B5EF4-FFF2-40B4-BE49-F238E27FC236}">
                <a16:creationId xmlns:a16="http://schemas.microsoft.com/office/drawing/2014/main" id="{9C2828EA-0B50-4457-9145-8E2480A9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2955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 i="0">
                <a:solidFill>
                  <a:srgbClr val="66707D"/>
                </a:solidFill>
              </a:defRPr>
            </a:pPr>
            <a:r>
              <a:rPr sz="1200" b="0" i="0">
                <a:solidFill>
                  <a:srgbClr val="66707D"/>
                </a:solidFill>
              </a:rPr>
              <a:t>observable behavior</a:t>
            </a:r>
          </a:p>
        </p:txBody>
      </p:sp>
      <p:sp>
        <p:nvSpPr>
          <p:cNvPr id="8" name="input-arrow-0">
            <a:extLst xmlns:a="http://schemas.openxmlformats.org/drawingml/2006/main">
              <a:ext uri="{FF2B5EF4-FFF2-40B4-BE49-F238E27FC236}">
                <a16:creationId xmlns:a16="http://schemas.microsoft.com/office/drawing/2014/main" id="{AE189235-8FF1-4A8A-BF8D-11A4D3D1A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362200"/>
            <a:ext cx="87630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input-1">
            <a:extLst xmlns:a="http://schemas.openxmlformats.org/drawingml/2006/main">
              <a:ext uri="{FF2B5EF4-FFF2-40B4-BE49-F238E27FC236}">
                <a16:creationId xmlns:a16="http://schemas.microsoft.com/office/drawing/2014/main" id="{17EF9E32-108E-4689-9FC3-5BC702108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4CB"/>
            </a:solidFill>
            <a:prstDash val="solid"/>
          </a:ln>
        </p:spPr>
      </p:sp>
      <p:sp>
        <p:nvSpPr>
          <p:cNvPr id="10" name="input-accent-1">
            <a:extLst xmlns:a="http://schemas.openxmlformats.org/drawingml/2006/main">
              <a:ext uri="{FF2B5EF4-FFF2-40B4-BE49-F238E27FC236}">
                <a16:creationId xmlns:a16="http://schemas.microsoft.com/office/drawing/2014/main" id="{C4611C70-6A34-40AE-984B-4D2E37AE8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6667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8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input-h-1">
            <a:extLst xmlns:a="http://schemas.openxmlformats.org/drawingml/2006/main">
              <a:ext uri="{FF2B5EF4-FFF2-40B4-BE49-F238E27FC236}">
                <a16:creationId xmlns:a16="http://schemas.microsoft.com/office/drawing/2014/main" id="{D0C622C0-1E87-4CFE-A86C-0DE0A285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7180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70A0F"/>
                </a:solidFill>
              </a:defRPr>
            </a:pPr>
            <a:r>
              <a:rPr sz="1350" b="1" i="0">
                <a:solidFill>
                  <a:srgbClr val="070A0F"/>
                </a:solidFill>
              </a:rPr>
              <a:t>Flavors</a:t>
            </a:r>
          </a:p>
        </p:txBody>
      </p:sp>
      <p:sp>
        <p:nvSpPr>
          <p:cNvPr id="12" name="input-d-1">
            <a:extLst xmlns:a="http://schemas.openxmlformats.org/drawingml/2006/main">
              <a:ext uri="{FF2B5EF4-FFF2-40B4-BE49-F238E27FC236}">
                <a16:creationId xmlns:a16="http://schemas.microsoft.com/office/drawing/2014/main" id="{7AA095D9-53C9-4D72-A086-63D1B532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9813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 i="0">
                <a:solidFill>
                  <a:srgbClr val="66707D"/>
                </a:solidFill>
              </a:defRPr>
            </a:pPr>
            <a:r>
              <a:rPr sz="1200" b="0" i="0">
                <a:solidFill>
                  <a:srgbClr val="66707D"/>
                </a:solidFill>
              </a:rPr>
              <a:t>target variation</a:t>
            </a:r>
          </a:p>
        </p:txBody>
      </p:sp>
      <p:sp>
        <p:nvSpPr>
          <p:cNvPr id="13" name="input-arrow-1">
            <a:extLst xmlns:a="http://schemas.openxmlformats.org/drawingml/2006/main">
              <a:ext uri="{FF2B5EF4-FFF2-40B4-BE49-F238E27FC236}">
                <a16:creationId xmlns:a16="http://schemas.microsoft.com/office/drawing/2014/main" id="{845941CB-17B1-4883-9238-815D4DAD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048000"/>
            <a:ext cx="87630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6B8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input-2">
            <a:extLst xmlns:a="http://schemas.openxmlformats.org/drawingml/2006/main">
              <a:ext uri="{FF2B5EF4-FFF2-40B4-BE49-F238E27FC236}">
                <a16:creationId xmlns:a16="http://schemas.microsoft.com/office/drawing/2014/main" id="{7A777E6B-7B7F-4468-89AE-DAD038BB2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8140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4CB"/>
            </a:solidFill>
            <a:prstDash val="solid"/>
          </a:ln>
        </p:spPr>
      </p:sp>
      <p:sp>
        <p:nvSpPr>
          <p:cNvPr id="15" name="input-accent-2">
            <a:extLst xmlns:a="http://schemas.openxmlformats.org/drawingml/2006/main">
              <a:ext uri="{FF2B5EF4-FFF2-40B4-BE49-F238E27FC236}">
                <a16:creationId xmlns:a16="http://schemas.microsoft.com/office/drawing/2014/main" id="{13630863-5BD5-4BF0-9E2B-1AEF38494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81400"/>
            <a:ext cx="6667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input-h-2">
            <a:extLst xmlns:a="http://schemas.openxmlformats.org/drawingml/2006/main">
              <a:ext uri="{FF2B5EF4-FFF2-40B4-BE49-F238E27FC236}">
                <a16:creationId xmlns:a16="http://schemas.microsoft.com/office/drawing/2014/main" id="{B0B8C5E0-BA03-4F01-988F-898401D77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5760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70A0F"/>
                </a:solidFill>
              </a:defRPr>
            </a:pPr>
            <a:r>
              <a:rPr sz="1350" b="1" i="0">
                <a:solidFill>
                  <a:srgbClr val="070A0F"/>
                </a:solidFill>
              </a:rPr>
              <a:t>Skills</a:t>
            </a:r>
          </a:p>
        </p:txBody>
      </p:sp>
      <p:sp>
        <p:nvSpPr>
          <p:cNvPr id="17" name="input-d-2">
            <a:extLst xmlns:a="http://schemas.openxmlformats.org/drawingml/2006/main">
              <a:ext uri="{FF2B5EF4-FFF2-40B4-BE49-F238E27FC236}">
                <a16:creationId xmlns:a16="http://schemas.microsoft.com/office/drawing/2014/main" id="{04A7EC54-B56B-46EB-8855-3752D62E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6671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 i="0">
                <a:solidFill>
                  <a:srgbClr val="66707D"/>
                </a:solidFill>
              </a:defRPr>
            </a:pPr>
            <a:r>
              <a:rPr sz="1200" b="0" i="0">
                <a:solidFill>
                  <a:srgbClr val="66707D"/>
                </a:solidFill>
              </a:rPr>
              <a:t>conversion technique</a:t>
            </a:r>
          </a:p>
        </p:txBody>
      </p:sp>
      <p:sp>
        <p:nvSpPr>
          <p:cNvPr id="18" name="input-arrow-2">
            <a:extLst xmlns:a="http://schemas.openxmlformats.org/drawingml/2006/main">
              <a:ext uri="{FF2B5EF4-FFF2-40B4-BE49-F238E27FC236}">
                <a16:creationId xmlns:a16="http://schemas.microsoft.com/office/drawing/2014/main" id="{30698AAD-B422-4C1A-8808-2CD62A89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733800"/>
            <a:ext cx="87630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input-3">
            <a:extLst xmlns:a="http://schemas.openxmlformats.org/drawingml/2006/main">
              <a:ext uri="{FF2B5EF4-FFF2-40B4-BE49-F238E27FC236}">
                <a16:creationId xmlns:a16="http://schemas.microsoft.com/office/drawing/2014/main" id="{66278DE7-F92C-4548-A227-E01EBF72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4CB"/>
            </a:solidFill>
            <a:prstDash val="solid"/>
          </a:ln>
        </p:spPr>
      </p:sp>
      <p:sp>
        <p:nvSpPr>
          <p:cNvPr id="20" name="input-accent-3">
            <a:extLst xmlns:a="http://schemas.openxmlformats.org/drawingml/2006/main">
              <a:ext uri="{FF2B5EF4-FFF2-40B4-BE49-F238E27FC236}">
                <a16:creationId xmlns:a16="http://schemas.microsoft.com/office/drawing/2014/main" id="{2DE214A6-19DF-4301-8CD9-270B13812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6667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7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input-h-3">
            <a:extLst xmlns:a="http://schemas.openxmlformats.org/drawingml/2006/main">
              <a:ext uri="{FF2B5EF4-FFF2-40B4-BE49-F238E27FC236}">
                <a16:creationId xmlns:a16="http://schemas.microsoft.com/office/drawing/2014/main" id="{964388D1-693E-45C0-9CFE-C4919449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4340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70A0F"/>
                </a:solidFill>
              </a:defRPr>
            </a:pPr>
            <a:r>
              <a:rPr sz="1350" b="1" i="0">
                <a:solidFill>
                  <a:srgbClr val="070A0F"/>
                </a:solidFill>
              </a:rPr>
              <a:t>Workflow</a:t>
            </a:r>
          </a:p>
        </p:txBody>
      </p:sp>
      <p:sp>
        <p:nvSpPr>
          <p:cNvPr id="22" name="input-d-3">
            <a:extLst xmlns:a="http://schemas.openxmlformats.org/drawingml/2006/main">
              <a:ext uri="{FF2B5EF4-FFF2-40B4-BE49-F238E27FC236}">
                <a16:creationId xmlns:a16="http://schemas.microsoft.com/office/drawing/2014/main" id="{591BEF8F-612C-42FC-A0B3-66DA8D843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3529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 i="0">
                <a:solidFill>
                  <a:srgbClr val="66707D"/>
                </a:solidFill>
              </a:defRPr>
            </a:pPr>
            <a:r>
              <a:rPr sz="1200" b="0" i="0">
                <a:solidFill>
                  <a:srgbClr val="66707D"/>
                </a:solidFill>
              </a:rPr>
              <a:t>stage dependencies</a:t>
            </a:r>
          </a:p>
        </p:txBody>
      </p:sp>
      <p:sp>
        <p:nvSpPr>
          <p:cNvPr id="23" name="input-arrow-3">
            <a:extLst xmlns:a="http://schemas.openxmlformats.org/drawingml/2006/main">
              <a:ext uri="{FF2B5EF4-FFF2-40B4-BE49-F238E27FC236}">
                <a16:creationId xmlns:a16="http://schemas.microsoft.com/office/drawing/2014/main" id="{B29392DB-5D6C-452A-8CAD-8E666F51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419600"/>
            <a:ext cx="87630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3F7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input-4">
            <a:extLst xmlns:a="http://schemas.openxmlformats.org/drawingml/2006/main">
              <a:ext uri="{FF2B5EF4-FFF2-40B4-BE49-F238E27FC236}">
                <a16:creationId xmlns:a16="http://schemas.microsoft.com/office/drawing/2014/main" id="{A75316BE-4104-4D89-B6DA-B9BDD3D9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4CB"/>
            </a:solidFill>
            <a:prstDash val="solid"/>
          </a:ln>
        </p:spPr>
      </p:sp>
      <p:sp>
        <p:nvSpPr>
          <p:cNvPr id="25" name="input-accent-4">
            <a:extLst xmlns:a="http://schemas.openxmlformats.org/drawingml/2006/main">
              <a:ext uri="{FF2B5EF4-FFF2-40B4-BE49-F238E27FC236}">
                <a16:creationId xmlns:a16="http://schemas.microsoft.com/office/drawing/2014/main" id="{FFA4878D-64B2-4DC2-959F-CB2D3AEB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66675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A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input-h-4">
            <a:extLst xmlns:a="http://schemas.openxmlformats.org/drawingml/2006/main">
              <a:ext uri="{FF2B5EF4-FFF2-40B4-BE49-F238E27FC236}">
                <a16:creationId xmlns:a16="http://schemas.microsoft.com/office/drawing/2014/main" id="{45E3F508-1E5E-4F91-8D18-B5E2B259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29200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70A0F"/>
                </a:solidFill>
              </a:defRPr>
            </a:pPr>
            <a:r>
              <a:rPr sz="1350" b="1" i="0">
                <a:solidFill>
                  <a:srgbClr val="070A0F"/>
                </a:solidFill>
              </a:rPr>
              <a:t>Routing</a:t>
            </a:r>
          </a:p>
        </p:txBody>
      </p:sp>
      <p:sp>
        <p:nvSpPr>
          <p:cNvPr id="27" name="input-d-4">
            <a:extLst xmlns:a="http://schemas.openxmlformats.org/drawingml/2006/main">
              <a:ext uri="{FF2B5EF4-FFF2-40B4-BE49-F238E27FC236}">
                <a16:creationId xmlns:a16="http://schemas.microsoft.com/office/drawing/2014/main" id="{90C2D339-86E9-4405-A3C2-BD5508ED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38725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200" b="0" i="0">
                <a:solidFill>
                  <a:srgbClr val="66707D"/>
                </a:solidFill>
              </a:defRPr>
            </a:pPr>
            <a:r>
              <a:rPr sz="1200" b="0" i="0">
                <a:solidFill>
                  <a:srgbClr val="66707D"/>
                </a:solidFill>
              </a:rPr>
              <a:t>eligible models</a:t>
            </a:r>
          </a:p>
        </p:txBody>
      </p:sp>
      <p:sp>
        <p:nvSpPr>
          <p:cNvPr id="28" name="input-arrow-4">
            <a:extLst xmlns:a="http://schemas.openxmlformats.org/drawingml/2006/main">
              <a:ext uri="{FF2B5EF4-FFF2-40B4-BE49-F238E27FC236}">
                <a16:creationId xmlns:a16="http://schemas.microsoft.com/office/drawing/2014/main" id="{3348DB13-10D0-417B-A8C8-12BC5638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105400"/>
            <a:ext cx="87630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A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recipe">
            <a:extLst xmlns:a="http://schemas.openxmlformats.org/drawingml/2006/main">
              <a:ext uri="{FF2B5EF4-FFF2-40B4-BE49-F238E27FC236}">
                <a16:creationId xmlns:a16="http://schemas.microsoft.com/office/drawing/2014/main" id="{EA4797F7-F9DF-4185-9DEA-D25A5F69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2381250"/>
            <a:ext cx="2476500" cy="27813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070A0F"/>
          </a:solidFill>
          <a:ln xmlns:a="http://schemas.openxmlformats.org/drawingml/2006/main" w="9525">
            <a:solidFill>
              <a:srgbClr val="070A0F"/>
            </a:solidFill>
            <a:prstDash val="solid"/>
          </a:ln>
        </p:spPr>
      </p:sp>
      <p:sp>
        <p:nvSpPr>
          <p:cNvPr id="30" name="recipe-label">
            <a:extLst xmlns:a="http://schemas.openxmlformats.org/drawingml/2006/main">
              <a:ext uri="{FF2B5EF4-FFF2-40B4-BE49-F238E27FC236}">
                <a16:creationId xmlns:a16="http://schemas.microsoft.com/office/drawing/2014/main" id="{0C2C0F6B-6FF4-42DC-93A4-BEC55699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7241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51D7E8"/>
                </a:solidFill>
              </a:defRPr>
            </a:pPr>
            <a:r>
              <a:rPr sz="1125" b="1" i="0">
                <a:solidFill>
                  <a:srgbClr val="51D7E8"/>
                </a:solidFill>
              </a:rPr>
              <a:t>EXACT RECIPE</a:t>
            </a:r>
          </a:p>
        </p:txBody>
      </p:sp>
      <p:sp>
        <p:nvSpPr>
          <p:cNvPr id="31" name="recipe-copy">
            <a:extLst xmlns:a="http://schemas.openxmlformats.org/drawingml/2006/main">
              <a:ext uri="{FF2B5EF4-FFF2-40B4-BE49-F238E27FC236}">
                <a16:creationId xmlns:a16="http://schemas.microsoft.com/office/drawing/2014/main" id="{73312AE6-4401-4CD1-9CCF-D11CFE28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209925"/>
            <a:ext cx="171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F7F7F4"/>
                </a:solidFill>
              </a:defRPr>
            </a:pPr>
            <a:r>
              <a:rPr sz="1575" b="0" i="0">
                <a:solidFill>
                  <a:srgbClr val="F7F7F4"/>
                </a:solidFill>
              </a:rPr>
              <a:t>Content identities</a:t>
            </a:r>
          </a:p>
          <a:p xmlns:a="http://schemas.openxmlformats.org/drawingml/2006/main">
            <a:pPr algn="ctr">
              <a:defRPr sz="1575" b="0" i="0">
                <a:solidFill>
                  <a:srgbClr val="F7F7F4"/>
                </a:solidFill>
              </a:defRPr>
            </a:pPr>
            <a:r>
              <a:rPr sz="1575" b="0" i="0">
                <a:solidFill>
                  <a:srgbClr val="F7F7F4"/>
                </a:solidFill>
              </a:rPr>
              <a:t>Resolved precedence</a:t>
            </a:r>
          </a:p>
          <a:p xmlns:a="http://schemas.openxmlformats.org/drawingml/2006/main">
            <a:pPr algn="ctr">
              <a:defRPr sz="1575" b="0" i="0">
                <a:solidFill>
                  <a:srgbClr val="F7F7F4"/>
                </a:solidFill>
              </a:defRPr>
            </a:pPr>
            <a:r>
              <a:rPr sz="1575" b="0" i="0">
                <a:solidFill>
                  <a:srgbClr val="F7F7F4"/>
                </a:solidFill>
              </a:rPr>
              <a:t>Model bindings</a:t>
            </a:r>
          </a:p>
          <a:p xmlns:a="http://schemas.openxmlformats.org/drawingml/2006/main">
            <a:pPr algn="ctr">
              <a:defRPr sz="1575" b="0" i="0">
                <a:solidFill>
                  <a:srgbClr val="F7F7F4"/>
                </a:solidFill>
              </a:defRPr>
            </a:pPr>
            <a:r>
              <a:rPr sz="1575" b="0" i="0">
                <a:solidFill>
                  <a:srgbClr val="F7F7F4"/>
                </a:solidFill>
              </a:rPr>
              <a:t>Dependency graph</a:t>
            </a:r>
          </a:p>
          <a:p xmlns:a="http://schemas.openxmlformats.org/drawingml/2006/main">
            <a:pPr algn="ctr">
              <a:defRPr sz="1575" b="0" i="0">
                <a:solidFill>
                  <a:srgbClr val="F7F7F4"/>
                </a:solidFill>
              </a:defRPr>
            </a:pPr>
            <a:r>
              <a:rPr sz="1575" b="0" i="0">
                <a:solidFill>
                  <a:srgbClr val="F7F7F4"/>
                </a:solidFill>
              </a:rPr>
              <a:t>No execution yet</a:t>
            </a:r>
          </a:p>
        </p:txBody>
      </p:sp>
      <p:sp>
        <p:nvSpPr>
          <p:cNvPr id="32" name="recipe-arrow">
            <a:extLst xmlns:a="http://schemas.openxmlformats.org/drawingml/2006/main">
              <a:ext uri="{FF2B5EF4-FFF2-40B4-BE49-F238E27FC236}">
                <a16:creationId xmlns:a16="http://schemas.microsoft.com/office/drawing/2014/main" id="{44C7C1D6-6200-4454-93A1-2D8C673B2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590925"/>
            <a:ext cx="99060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70A0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go">
            <a:extLst xmlns:a="http://schemas.openxmlformats.org/drawingml/2006/main">
              <a:ext uri="{FF2B5EF4-FFF2-40B4-BE49-F238E27FC236}">
                <a16:creationId xmlns:a16="http://schemas.microsoft.com/office/drawing/2014/main" id="{8668867C-CE92-432E-A78F-06BA8E904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971800"/>
            <a:ext cx="20955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4CB"/>
            </a:solidFill>
            <a:prstDash val="solid"/>
          </a:ln>
        </p:spPr>
      </p:sp>
      <p:sp>
        <p:nvSpPr>
          <p:cNvPr id="34" name="go-title">
            <a:extLst xmlns:a="http://schemas.openxmlformats.org/drawingml/2006/main">
              <a:ext uri="{FF2B5EF4-FFF2-40B4-BE49-F238E27FC236}">
                <a16:creationId xmlns:a16="http://schemas.microsoft.com/office/drawing/2014/main" id="{5317885B-78FE-45BB-9B4C-5963517C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276600"/>
            <a:ext cx="1657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70A0F"/>
                </a:solidFill>
              </a:defRPr>
            </a:pPr>
            <a:r>
              <a:rPr sz="1650" b="1" i="0">
                <a:solidFill>
                  <a:srgbClr val="070A0F"/>
                </a:solidFill>
              </a:rPr>
              <a:t>Review, then run</a:t>
            </a:r>
          </a:p>
        </p:txBody>
      </p:sp>
      <p:sp>
        <p:nvSpPr>
          <p:cNvPr id="35" name="go-copy">
            <a:extLst xmlns:a="http://schemas.openxmlformats.org/drawingml/2006/main">
              <a:ext uri="{FF2B5EF4-FFF2-40B4-BE49-F238E27FC236}">
                <a16:creationId xmlns:a16="http://schemas.microsoft.com/office/drawing/2014/main" id="{110D0CCA-04A4-4113-8B7A-96A10692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3800475"/>
            <a:ext cx="15430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5C6572"/>
                </a:solidFill>
              </a:defRPr>
            </a:pPr>
            <a:r>
              <a:rPr sz="1275" b="0" i="0">
                <a:solidFill>
                  <a:srgbClr val="5C6572"/>
                </a:solidFill>
              </a:rPr>
              <a:t>The plan is evidence, not a side effect.</a:t>
            </a:r>
          </a:p>
        </p:txBody>
      </p:sp>
    </p:spTree>
    <p:extLst>
      <p:ext uri="{BB962C8B-B14F-4D97-AF65-F5344CB8AC3E}">
        <p14:creationId xmlns:p14="http://schemas.microsoft.com/office/powerpoint/2010/main" val="13501326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0A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10CD04D-F6D5-401D-92FE-9C5CE3C1F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87487"/>
                </a:solidFill>
              </a:defRPr>
            </a:pPr>
            <a:r>
              <a:rPr sz="900" b="0" i="0">
                <a:solidFill>
                  <a:srgbClr val="687487"/>
                </a:solidFill>
              </a:rPr>
              <a:t>05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4AC3A46A-718B-4EEC-A767-F1219A0F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1D7E8"/>
                </a:solidFill>
              </a:defRPr>
            </a:pPr>
            <a:r>
              <a:rPr sz="1050" b="1" i="0">
                <a:solidFill>
                  <a:srgbClr val="51D7E8"/>
                </a:solidFill>
              </a:rPr>
              <a:t>REAL APPLICATIONS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325B87D-BE1D-4750-8958-AE501C36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668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7F7F4"/>
                </a:solidFill>
              </a:defRPr>
            </a:pPr>
            <a:r>
              <a:rPr sz="3150" b="1" i="0">
                <a:solidFill>
                  <a:srgbClr val="F7F7F4"/>
                </a:solidFill>
              </a:rPr>
              <a:t>One specification can become four real applications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f8400b99f4430c"/>
          <a:srcRect xmlns:a="http://schemas.openxmlformats.org/drawingml/2006/main" l="74" t="0" r="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809750"/>
            <a:ext cx="7334250" cy="4133850"/>
          </a:xfrm>
          <a:prstGeom xmlns:a="http://schemas.openxmlformats.org/drawingml/2006/main" prst="rect">
            <a:avLst/>
          </a:prstGeom>
        </p:spPr>
      </p:pic>
      <p:sp>
        <p:nvSpPr>
          <p:cNvPr id="5" name="chip-PYTHON">
            <a:extLst xmlns:a="http://schemas.openxmlformats.org/drawingml/2006/main">
              <a:ext uri="{FF2B5EF4-FFF2-40B4-BE49-F238E27FC236}">
                <a16:creationId xmlns:a16="http://schemas.microsoft.com/office/drawing/2014/main" id="{B901890C-299E-4C76-9FDC-5C5AEEAF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190750"/>
            <a:ext cx="12573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1C28"/>
          </a:solidFill>
          <a:ln xmlns:a="http://schemas.openxmlformats.org/drawingml/2006/main" w="9525">
            <a:solidFill>
              <a:srgbClr val="3F7DFF"/>
            </a:solidFill>
            <a:prstDash val="solid"/>
          </a:ln>
        </p:spPr>
      </p:sp>
      <p:sp>
        <p:nvSpPr>
          <p:cNvPr id="6" name="chip-text-PYTHON">
            <a:extLst xmlns:a="http://schemas.openxmlformats.org/drawingml/2006/main">
              <a:ext uri="{FF2B5EF4-FFF2-40B4-BE49-F238E27FC236}">
                <a16:creationId xmlns:a16="http://schemas.microsoft.com/office/drawing/2014/main" id="{830FE141-CB68-4890-8B3A-88B2FDD1A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266950"/>
            <a:ext cx="1257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7F7F4"/>
                </a:solidFill>
              </a:defRPr>
            </a:pPr>
            <a:r>
              <a:rPr sz="1200" b="1" i="0">
                <a:solidFill>
                  <a:srgbClr val="F7F7F4"/>
                </a:solidFill>
              </a:rPr>
              <a:t>PYTHON</a:t>
            </a:r>
          </a:p>
        </p:txBody>
      </p:sp>
      <p:sp>
        <p:nvSpPr>
          <p:cNvPr id="7" name="chip-C++">
            <a:extLst xmlns:a="http://schemas.openxmlformats.org/drawingml/2006/main">
              <a:ext uri="{FF2B5EF4-FFF2-40B4-BE49-F238E27FC236}">
                <a16:creationId xmlns:a16="http://schemas.microsoft.com/office/drawing/2014/main" id="{22BFFDAB-4656-4EC4-A10C-FAB3560F7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190750"/>
            <a:ext cx="8953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1C28"/>
          </a:solidFill>
          <a:ln xmlns:a="http://schemas.openxmlformats.org/drawingml/2006/main" w="9525">
            <a:solidFill>
              <a:srgbClr val="51D7E8"/>
            </a:solidFill>
            <a:prstDash val="solid"/>
          </a:ln>
        </p:spPr>
      </p:sp>
      <p:sp>
        <p:nvSpPr>
          <p:cNvPr id="8" name="chip-text-C++">
            <a:extLst xmlns:a="http://schemas.openxmlformats.org/drawingml/2006/main">
              <a:ext uri="{FF2B5EF4-FFF2-40B4-BE49-F238E27FC236}">
                <a16:creationId xmlns:a16="http://schemas.microsoft.com/office/drawing/2014/main" id="{5CBE19B3-1D67-478D-99CF-E578387F5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266950"/>
            <a:ext cx="895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7F7F4"/>
                </a:solidFill>
              </a:defRPr>
            </a:pPr>
            <a:r>
              <a:rPr sz="1200" b="1" i="0">
                <a:solidFill>
                  <a:srgbClr val="F7F7F4"/>
                </a:solidFill>
              </a:rPr>
              <a:t>C++</a:t>
            </a:r>
          </a:p>
        </p:txBody>
      </p:sp>
      <p:sp>
        <p:nvSpPr>
          <p:cNvPr id="9" name="chip-RUST">
            <a:extLst xmlns:a="http://schemas.openxmlformats.org/drawingml/2006/main">
              <a:ext uri="{FF2B5EF4-FFF2-40B4-BE49-F238E27FC236}">
                <a16:creationId xmlns:a16="http://schemas.microsoft.com/office/drawing/2014/main" id="{292BA80B-EF70-45DF-AFF9-A62D5611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190750"/>
            <a:ext cx="9525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1C28"/>
          </a:solidFill>
          <a:ln xmlns:a="http://schemas.openxmlformats.org/drawingml/2006/main" w="9525">
            <a:solidFill>
              <a:srgbClr val="FF6B57"/>
            </a:solidFill>
            <a:prstDash val="solid"/>
          </a:ln>
        </p:spPr>
      </p:sp>
      <p:sp>
        <p:nvSpPr>
          <p:cNvPr id="10" name="chip-text-RUST">
            <a:extLst xmlns:a="http://schemas.openxmlformats.org/drawingml/2006/main">
              <a:ext uri="{FF2B5EF4-FFF2-40B4-BE49-F238E27FC236}">
                <a16:creationId xmlns:a16="http://schemas.microsoft.com/office/drawing/2014/main" id="{57FF9F12-82E5-471A-8BBB-DD0F204A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2669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7F7F4"/>
                </a:solidFill>
              </a:defRPr>
            </a:pPr>
            <a:r>
              <a:rPr sz="1200" b="1" i="0">
                <a:solidFill>
                  <a:srgbClr val="F7F7F4"/>
                </a:solidFill>
              </a:rPr>
              <a:t>RUST</a:t>
            </a:r>
          </a:p>
        </p:txBody>
      </p:sp>
      <p:sp>
        <p:nvSpPr>
          <p:cNvPr id="11" name="chip-JAVASCRIPT">
            <a:extLst xmlns:a="http://schemas.openxmlformats.org/drawingml/2006/main">
              <a:ext uri="{FF2B5EF4-FFF2-40B4-BE49-F238E27FC236}">
                <a16:creationId xmlns:a16="http://schemas.microsoft.com/office/drawing/2014/main" id="{0D708799-DFA9-41F5-9B0F-3C5AC236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724150"/>
            <a:ext cx="15811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1C28"/>
          </a:solidFill>
          <a:ln xmlns:a="http://schemas.openxmlformats.org/drawingml/2006/main" w="9525">
            <a:solidFill>
              <a:srgbClr val="F6B84A"/>
            </a:solidFill>
            <a:prstDash val="solid"/>
          </a:ln>
        </p:spPr>
      </p:sp>
      <p:sp>
        <p:nvSpPr>
          <p:cNvPr id="12" name="chip-text-JAVASCRIPT">
            <a:extLst xmlns:a="http://schemas.openxmlformats.org/drawingml/2006/main">
              <a:ext uri="{FF2B5EF4-FFF2-40B4-BE49-F238E27FC236}">
                <a16:creationId xmlns:a16="http://schemas.microsoft.com/office/drawing/2014/main" id="{E6C357CD-730B-4457-8B21-BC86E3EE1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800350"/>
            <a:ext cx="1581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7F7F4"/>
                </a:solidFill>
              </a:defRPr>
            </a:pPr>
            <a:r>
              <a:rPr sz="1200" b="1" i="0">
                <a:solidFill>
                  <a:srgbClr val="F7F7F4"/>
                </a:solidFill>
              </a:rPr>
              <a:t>JAVASCRIPT</a:t>
            </a:r>
          </a:p>
        </p:txBody>
      </p:sp>
      <p:sp>
        <p:nvSpPr>
          <p:cNvPr id="13" name="sample-copy">
            <a:extLst xmlns:a="http://schemas.openxmlformats.org/drawingml/2006/main">
              <a:ext uri="{FF2B5EF4-FFF2-40B4-BE49-F238E27FC236}">
                <a16:creationId xmlns:a16="http://schemas.microsoft.com/office/drawing/2014/main" id="{DDC072C1-8DB6-4B28-B4DC-DABFCDA98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09950"/>
            <a:ext cx="32194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A6AFBE"/>
                </a:solidFill>
              </a:defRPr>
            </a:pPr>
            <a:r>
              <a:rPr sz="1500" b="0" i="0">
                <a:solidFill>
                  <a:srgbClr val="A6AFBE"/>
                </a:solidFill>
              </a:rPr>
              <a:t>The regenerative-roundtrip sample compiles each language into a complete, runnable application with the same stable JSON behavior.</a:t>
            </a:r>
          </a:p>
        </p:txBody>
      </p:sp>
      <p:sp>
        <p:nvSpPr>
          <p:cNvPr id="14" name="stat-15">
            <a:extLst xmlns:a="http://schemas.openxmlformats.org/drawingml/2006/main">
              <a:ext uri="{FF2B5EF4-FFF2-40B4-BE49-F238E27FC236}">
                <a16:creationId xmlns:a16="http://schemas.microsoft.com/office/drawing/2014/main" id="{86D03D63-01EE-4794-962B-B248AC2DC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933950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7F7F4"/>
                </a:solidFill>
              </a:defRPr>
            </a:pPr>
            <a:r>
              <a:rPr sz="3150" b="1" i="0">
                <a:solidFill>
                  <a:srgbClr val="F7F7F4"/>
                </a:solidFill>
              </a:rPr>
              <a:t>15</a:t>
            </a:r>
          </a:p>
        </p:txBody>
      </p:sp>
      <p:sp>
        <p:nvSpPr>
          <p:cNvPr id="15" name="stat-15-label">
            <a:extLst xmlns:a="http://schemas.openxmlformats.org/drawingml/2006/main">
              <a:ext uri="{FF2B5EF4-FFF2-40B4-BE49-F238E27FC236}">
                <a16:creationId xmlns:a16="http://schemas.microsoft.com/office/drawing/2014/main" id="{6D30B452-53F0-45B9-94FD-35A189FA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076825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complete apps</a:t>
            </a:r>
          </a:p>
        </p:txBody>
      </p:sp>
      <p:sp>
        <p:nvSpPr>
          <p:cNvPr id="16" name="stat-29">
            <a:extLst xmlns:a="http://schemas.openxmlformats.org/drawingml/2006/main">
              <a:ext uri="{FF2B5EF4-FFF2-40B4-BE49-F238E27FC236}">
                <a16:creationId xmlns:a16="http://schemas.microsoft.com/office/drawing/2014/main" id="{CF7E7EB9-7491-4687-8456-008B88B8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543550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7F7F4"/>
                </a:solidFill>
              </a:defRPr>
            </a:pPr>
            <a:r>
              <a:rPr sz="3150" b="1" i="0">
                <a:solidFill>
                  <a:srgbClr val="F7F7F4"/>
                </a:solidFill>
              </a:rPr>
              <a:t>29</a:t>
            </a:r>
          </a:p>
        </p:txBody>
      </p:sp>
      <p:sp>
        <p:nvSpPr>
          <p:cNvPr id="17" name="stat-29-label">
            <a:extLst xmlns:a="http://schemas.openxmlformats.org/drawingml/2006/main">
              <a:ext uri="{FF2B5EF4-FFF2-40B4-BE49-F238E27FC236}">
                <a16:creationId xmlns:a16="http://schemas.microsoft.com/office/drawing/2014/main" id="{291297BE-6202-4F1E-9B92-8F5A0A2E9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686425"/>
            <a:ext cx="1666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generation recipes</a:t>
            </a:r>
          </a:p>
        </p:txBody>
      </p:sp>
    </p:spTree>
    <p:extLst>
      <p:ext uri="{BB962C8B-B14F-4D97-AF65-F5344CB8AC3E}">
        <p14:creationId xmlns:p14="http://schemas.microsoft.com/office/powerpoint/2010/main" val="9272648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1427B34-4908-419C-9835-D64B50AE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8F918D"/>
                </a:solidFill>
              </a:defRPr>
            </a:pPr>
            <a:r>
              <a:rPr sz="900" b="0" i="0">
                <a:solidFill>
                  <a:srgbClr val="8F918D"/>
                </a:solidFill>
              </a:rPr>
              <a:t>06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D4F96D8A-2071-4673-8A63-0544173EB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F6B57"/>
                </a:solidFill>
              </a:defRPr>
            </a:pPr>
            <a:r>
              <a:rPr sz="1050" b="1" i="0">
                <a:solidFill>
                  <a:srgbClr val="FF6B57"/>
                </a:solidFill>
              </a:rPr>
              <a:t>EXECUTION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7CAA8DC-91C8-44B6-9979-8B116AB2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096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70A0F"/>
                </a:solidFill>
              </a:defRPr>
            </a:pPr>
            <a:r>
              <a:rPr sz="3225" b="1" i="0">
                <a:solidFill>
                  <a:srgbClr val="070A0F"/>
                </a:solidFill>
              </a:rPr>
              <a:t>The build is a guarded lifecycle, not a prompt</a:t>
            </a:r>
          </a:p>
        </p:txBody>
      </p:sp>
      <p:sp>
        <p:nvSpPr>
          <p:cNvPr id="4" name="stage-arrow-0">
            <a:extLst xmlns:a="http://schemas.openxmlformats.org/drawingml/2006/main">
              <a:ext uri="{FF2B5EF4-FFF2-40B4-BE49-F238E27FC236}">
                <a16:creationId xmlns:a16="http://schemas.microsoft.com/office/drawing/2014/main" id="{109B2FD7-6083-4E2E-BD41-6889F9663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390900"/>
            <a:ext cx="523875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6B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stage-0">
            <a:extLst xmlns:a="http://schemas.openxmlformats.org/drawingml/2006/main">
              <a:ext uri="{FF2B5EF4-FFF2-40B4-BE49-F238E27FC236}">
                <a16:creationId xmlns:a16="http://schemas.microsoft.com/office/drawing/2014/main" id="{47EBEBD0-4688-4597-A614-6ABDBD47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0"/>
            <a:ext cx="1600200" cy="2209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6" name="stage-number-0">
            <a:extLst xmlns:a="http://schemas.openxmlformats.org/drawingml/2006/main">
              <a:ext uri="{FF2B5EF4-FFF2-40B4-BE49-F238E27FC236}">
                <a16:creationId xmlns:a16="http://schemas.microsoft.com/office/drawing/2014/main" id="{C9B7E4DD-C1F3-4C94-9EEC-D87F6A41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336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57"/>
          </a:solidFill>
          <a:ln xmlns:a="http://schemas.openxmlformats.org/drawingml/2006/main" w="9525">
            <a:solidFill>
              <a:srgbClr val="FF6B57"/>
            </a:solidFill>
            <a:prstDash val="solid"/>
          </a:ln>
        </p:spPr>
      </p:sp>
      <p:sp>
        <p:nvSpPr>
          <p:cNvPr id="7" name="stage-number-text-0">
            <a:extLst xmlns:a="http://schemas.openxmlformats.org/drawingml/2006/main">
              <a:ext uri="{FF2B5EF4-FFF2-40B4-BE49-F238E27FC236}">
                <a16:creationId xmlns:a16="http://schemas.microsoft.com/office/drawing/2014/main" id="{36B40EA6-90C2-414E-9A9A-D87FAE0A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19375"/>
            <a:ext cx="361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070A0F"/>
                </a:solidFill>
              </a:defRPr>
            </a:pPr>
            <a:r>
              <a:rPr sz="1125" b="1" i="0">
                <a:solidFill>
                  <a:srgbClr val="070A0F"/>
                </a:solidFill>
              </a:rPr>
              <a:t>1</a:t>
            </a:r>
          </a:p>
        </p:txBody>
      </p:sp>
      <p:sp>
        <p:nvSpPr>
          <p:cNvPr id="8" name="stage-heading-0">
            <a:extLst xmlns:a="http://schemas.openxmlformats.org/drawingml/2006/main">
              <a:ext uri="{FF2B5EF4-FFF2-40B4-BE49-F238E27FC236}">
                <a16:creationId xmlns:a16="http://schemas.microsoft.com/office/drawing/2014/main" id="{D89209BD-A164-41DB-B730-4CC3D1E0F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125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Plan</a:t>
            </a:r>
          </a:p>
        </p:txBody>
      </p:sp>
      <p:sp>
        <p:nvSpPr>
          <p:cNvPr id="9" name="stage-detail-0">
            <a:extLst xmlns:a="http://schemas.openxmlformats.org/drawingml/2006/main">
              <a:ext uri="{FF2B5EF4-FFF2-40B4-BE49-F238E27FC236}">
                <a16:creationId xmlns:a16="http://schemas.microsoft.com/office/drawing/2014/main" id="{141177FB-B7E4-43B1-BA0F-4FC85285E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00450"/>
            <a:ext cx="1257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06A76"/>
                </a:solidFill>
              </a:defRPr>
            </a:pPr>
            <a:r>
              <a:rPr sz="1200" b="0" i="0">
                <a:solidFill>
                  <a:srgbClr val="606A76"/>
                </a:solidFill>
              </a:rPr>
              <a:t>resolve exact authority</a:t>
            </a:r>
          </a:p>
        </p:txBody>
      </p:sp>
      <p:sp>
        <p:nvSpPr>
          <p:cNvPr id="10" name="stage-arrow-1">
            <a:extLst xmlns:a="http://schemas.openxmlformats.org/drawingml/2006/main">
              <a:ext uri="{FF2B5EF4-FFF2-40B4-BE49-F238E27FC236}">
                <a16:creationId xmlns:a16="http://schemas.microsoft.com/office/drawing/2014/main" id="{2CDC7784-55DC-42A4-8013-608725BC1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390900"/>
            <a:ext cx="523875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6B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stage-1">
            <a:extLst xmlns:a="http://schemas.openxmlformats.org/drawingml/2006/main">
              <a:ext uri="{FF2B5EF4-FFF2-40B4-BE49-F238E27FC236}">
                <a16:creationId xmlns:a16="http://schemas.microsoft.com/office/drawing/2014/main" id="{BF99D953-900E-4DC8-B955-EED4E6C5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381250"/>
            <a:ext cx="1600200" cy="2209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12" name="stage-number-1">
            <a:extLst xmlns:a="http://schemas.openxmlformats.org/drawingml/2006/main">
              <a:ext uri="{FF2B5EF4-FFF2-40B4-BE49-F238E27FC236}">
                <a16:creationId xmlns:a16="http://schemas.microsoft.com/office/drawing/2014/main" id="{2F5A737D-C5E3-49E0-BC6C-D390383D4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5336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B84A"/>
          </a:solidFill>
          <a:ln xmlns:a="http://schemas.openxmlformats.org/drawingml/2006/main" w="9525">
            <a:solidFill>
              <a:srgbClr val="F6B84A"/>
            </a:solidFill>
            <a:prstDash val="solid"/>
          </a:ln>
        </p:spPr>
      </p:sp>
      <p:sp>
        <p:nvSpPr>
          <p:cNvPr id="13" name="stage-number-text-1">
            <a:extLst xmlns:a="http://schemas.openxmlformats.org/drawingml/2006/main">
              <a:ext uri="{FF2B5EF4-FFF2-40B4-BE49-F238E27FC236}">
                <a16:creationId xmlns:a16="http://schemas.microsoft.com/office/drawing/2014/main" id="{1FF6A5DA-6F86-4D93-8E96-1988E0B5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2619375"/>
            <a:ext cx="361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070A0F"/>
                </a:solidFill>
              </a:defRPr>
            </a:pPr>
            <a:r>
              <a:rPr sz="1125" b="1" i="0">
                <a:solidFill>
                  <a:srgbClr val="070A0F"/>
                </a:solidFill>
              </a:rPr>
              <a:t>2</a:t>
            </a:r>
          </a:p>
        </p:txBody>
      </p:sp>
      <p:sp>
        <p:nvSpPr>
          <p:cNvPr id="14" name="stage-heading-1">
            <a:extLst xmlns:a="http://schemas.openxmlformats.org/drawingml/2006/main">
              <a:ext uri="{FF2B5EF4-FFF2-40B4-BE49-F238E27FC236}">
                <a16:creationId xmlns:a16="http://schemas.microsoft.com/office/drawing/2014/main" id="{AEB9F205-99A8-4C0C-9036-3D90B8D6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152775"/>
            <a:ext cx="125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Generate</a:t>
            </a:r>
          </a:p>
        </p:txBody>
      </p:sp>
      <p:sp>
        <p:nvSpPr>
          <p:cNvPr id="15" name="stage-detail-1">
            <a:extLst xmlns:a="http://schemas.openxmlformats.org/drawingml/2006/main">
              <a:ext uri="{FF2B5EF4-FFF2-40B4-BE49-F238E27FC236}">
                <a16:creationId xmlns:a16="http://schemas.microsoft.com/office/drawing/2014/main" id="{926C4015-F8A4-4B38-9722-DA0BF7D7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600450"/>
            <a:ext cx="1257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06A76"/>
                </a:solidFill>
              </a:defRPr>
            </a:pPr>
            <a:r>
              <a:rPr sz="1200" b="0" i="0">
                <a:solidFill>
                  <a:srgbClr val="606A76"/>
                </a:solidFill>
              </a:rPr>
              <a:t>source + current tests</a:t>
            </a:r>
          </a:p>
        </p:txBody>
      </p:sp>
      <p:sp>
        <p:nvSpPr>
          <p:cNvPr id="16" name="stage-arrow-2">
            <a:extLst xmlns:a="http://schemas.openxmlformats.org/drawingml/2006/main">
              <a:ext uri="{FF2B5EF4-FFF2-40B4-BE49-F238E27FC236}">
                <a16:creationId xmlns:a16="http://schemas.microsoft.com/office/drawing/2014/main" id="{6B8AA83C-230A-48F6-9F78-667F85B7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390900"/>
            <a:ext cx="523875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6B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stage-2">
            <a:extLst xmlns:a="http://schemas.openxmlformats.org/drawingml/2006/main">
              <a:ext uri="{FF2B5EF4-FFF2-40B4-BE49-F238E27FC236}">
                <a16:creationId xmlns:a16="http://schemas.microsoft.com/office/drawing/2014/main" id="{80A7E1C4-09A7-463C-88AB-E9BA8C345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81250"/>
            <a:ext cx="1600200" cy="2209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18" name="stage-number-2">
            <a:extLst xmlns:a="http://schemas.openxmlformats.org/drawingml/2006/main">
              <a:ext uri="{FF2B5EF4-FFF2-40B4-BE49-F238E27FC236}">
                <a16:creationId xmlns:a16="http://schemas.microsoft.com/office/drawing/2014/main" id="{7925F803-A03A-444A-866E-694D55C8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5336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D7E8"/>
          </a:solidFill>
          <a:ln xmlns:a="http://schemas.openxmlformats.org/drawingml/2006/main" w="9525">
            <a:solidFill>
              <a:srgbClr val="51D7E8"/>
            </a:solidFill>
            <a:prstDash val="solid"/>
          </a:ln>
        </p:spPr>
      </p:sp>
      <p:sp>
        <p:nvSpPr>
          <p:cNvPr id="19" name="stage-number-text-2">
            <a:extLst xmlns:a="http://schemas.openxmlformats.org/drawingml/2006/main">
              <a:ext uri="{FF2B5EF4-FFF2-40B4-BE49-F238E27FC236}">
                <a16:creationId xmlns:a16="http://schemas.microsoft.com/office/drawing/2014/main" id="{03C73875-8ACD-4B91-B524-B7ABC1637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619375"/>
            <a:ext cx="361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070A0F"/>
                </a:solidFill>
              </a:defRPr>
            </a:pPr>
            <a:r>
              <a:rPr sz="1125" b="1" i="0">
                <a:solidFill>
                  <a:srgbClr val="070A0F"/>
                </a:solidFill>
              </a:rPr>
              <a:t>3</a:t>
            </a:r>
          </a:p>
        </p:txBody>
      </p:sp>
      <p:sp>
        <p:nvSpPr>
          <p:cNvPr id="20" name="stage-heading-2">
            <a:extLst xmlns:a="http://schemas.openxmlformats.org/drawingml/2006/main">
              <a:ext uri="{FF2B5EF4-FFF2-40B4-BE49-F238E27FC236}">
                <a16:creationId xmlns:a16="http://schemas.microsoft.com/office/drawing/2014/main" id="{4A6EC273-7198-4F5D-B81B-FF21DF10E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52775"/>
            <a:ext cx="125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Index</a:t>
            </a:r>
          </a:p>
        </p:txBody>
      </p:sp>
      <p:sp>
        <p:nvSpPr>
          <p:cNvPr id="21" name="stage-detail-2">
            <a:extLst xmlns:a="http://schemas.openxmlformats.org/drawingml/2006/main">
              <a:ext uri="{FF2B5EF4-FFF2-40B4-BE49-F238E27FC236}">
                <a16:creationId xmlns:a16="http://schemas.microsoft.com/office/drawing/2014/main" id="{C03AFC86-4500-4029-B677-D779D2C88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00450"/>
            <a:ext cx="1257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06A76"/>
                </a:solidFill>
              </a:defRPr>
            </a:pPr>
            <a:r>
              <a:rPr sz="1200" b="0" i="0">
                <a:solidFill>
                  <a:srgbClr val="606A76"/>
                </a:solidFill>
              </a:rPr>
              <a:t>CodeGraph binds tree</a:t>
            </a:r>
          </a:p>
        </p:txBody>
      </p:sp>
      <p:sp>
        <p:nvSpPr>
          <p:cNvPr id="22" name="stage-arrow-3">
            <a:extLst xmlns:a="http://schemas.openxmlformats.org/drawingml/2006/main">
              <a:ext uri="{FF2B5EF4-FFF2-40B4-BE49-F238E27FC236}">
                <a16:creationId xmlns:a16="http://schemas.microsoft.com/office/drawing/2014/main" id="{663D9C2C-6E3A-47B1-9BD7-BEE23651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390900"/>
            <a:ext cx="523875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6B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stage-3">
            <a:extLst xmlns:a="http://schemas.openxmlformats.org/drawingml/2006/main">
              <a:ext uri="{FF2B5EF4-FFF2-40B4-BE49-F238E27FC236}">
                <a16:creationId xmlns:a16="http://schemas.microsoft.com/office/drawing/2014/main" id="{EFE1DAA0-E89E-44F7-AF4F-782FEF9A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381250"/>
            <a:ext cx="1600200" cy="2209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24" name="stage-number-3">
            <a:extLst xmlns:a="http://schemas.openxmlformats.org/drawingml/2006/main">
              <a:ext uri="{FF2B5EF4-FFF2-40B4-BE49-F238E27FC236}">
                <a16:creationId xmlns:a16="http://schemas.microsoft.com/office/drawing/2014/main" id="{98025C31-A6C3-47CC-9BA2-EB6768C7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5336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F7DFF"/>
          </a:solidFill>
          <a:ln xmlns:a="http://schemas.openxmlformats.org/drawingml/2006/main" w="9525">
            <a:solidFill>
              <a:srgbClr val="3F7DFF"/>
            </a:solidFill>
            <a:prstDash val="solid"/>
          </a:ln>
        </p:spPr>
      </p:sp>
      <p:sp>
        <p:nvSpPr>
          <p:cNvPr id="25" name="stage-number-text-3">
            <a:extLst xmlns:a="http://schemas.openxmlformats.org/drawingml/2006/main">
              <a:ext uri="{FF2B5EF4-FFF2-40B4-BE49-F238E27FC236}">
                <a16:creationId xmlns:a16="http://schemas.microsoft.com/office/drawing/2014/main" id="{540923EF-5C44-482C-BF0D-1286B566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19375"/>
            <a:ext cx="361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070A0F"/>
                </a:solidFill>
              </a:defRPr>
            </a:pPr>
            <a:r>
              <a:rPr sz="1125" b="1" i="0">
                <a:solidFill>
                  <a:srgbClr val="070A0F"/>
                </a:solidFill>
              </a:rPr>
              <a:t>4</a:t>
            </a:r>
          </a:p>
        </p:txBody>
      </p:sp>
      <p:sp>
        <p:nvSpPr>
          <p:cNvPr id="26" name="stage-heading-3">
            <a:extLst xmlns:a="http://schemas.openxmlformats.org/drawingml/2006/main">
              <a:ext uri="{FF2B5EF4-FFF2-40B4-BE49-F238E27FC236}">
                <a16:creationId xmlns:a16="http://schemas.microsoft.com/office/drawing/2014/main" id="{26E468D3-FEA1-4A06-BC9F-CC5B87723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52775"/>
            <a:ext cx="125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Authorize</a:t>
            </a:r>
          </a:p>
        </p:txBody>
      </p:sp>
      <p:sp>
        <p:nvSpPr>
          <p:cNvPr id="27" name="stage-detail-3">
            <a:extLst xmlns:a="http://schemas.openxmlformats.org/drawingml/2006/main">
              <a:ext uri="{FF2B5EF4-FFF2-40B4-BE49-F238E27FC236}">
                <a16:creationId xmlns:a16="http://schemas.microsoft.com/office/drawing/2014/main" id="{FB8E7150-724A-4F2E-81BD-D092F373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600450"/>
            <a:ext cx="1257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06A76"/>
                </a:solidFill>
              </a:defRPr>
            </a:pPr>
            <a:r>
              <a:rPr sz="1200" b="0" i="0">
                <a:solidFill>
                  <a:srgbClr val="606A76"/>
                </a:solidFill>
              </a:rPr>
              <a:t>classify before build</a:t>
            </a:r>
          </a:p>
        </p:txBody>
      </p:sp>
      <p:sp>
        <p:nvSpPr>
          <p:cNvPr id="28" name="stage-arrow-4">
            <a:extLst xmlns:a="http://schemas.openxmlformats.org/drawingml/2006/main">
              <a:ext uri="{FF2B5EF4-FFF2-40B4-BE49-F238E27FC236}">
                <a16:creationId xmlns:a16="http://schemas.microsoft.com/office/drawing/2014/main" id="{0E0FD180-95BE-45E2-93CF-5809158A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390900"/>
            <a:ext cx="523875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6B3A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stage-4">
            <a:extLst xmlns:a="http://schemas.openxmlformats.org/drawingml/2006/main">
              <a:ext uri="{FF2B5EF4-FFF2-40B4-BE49-F238E27FC236}">
                <a16:creationId xmlns:a16="http://schemas.microsoft.com/office/drawing/2014/main" id="{CCEBD237-7374-47DD-9ED9-A8CDFE04F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81250"/>
            <a:ext cx="1600200" cy="2209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30" name="stage-number-4">
            <a:extLst xmlns:a="http://schemas.openxmlformats.org/drawingml/2006/main">
              <a:ext uri="{FF2B5EF4-FFF2-40B4-BE49-F238E27FC236}">
                <a16:creationId xmlns:a16="http://schemas.microsoft.com/office/drawing/2014/main" id="{F1EEEB0E-4794-4E53-A375-2A1BB12FC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5336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9A78FF"/>
          </a:solidFill>
          <a:ln xmlns:a="http://schemas.openxmlformats.org/drawingml/2006/main" w="9525">
            <a:solidFill>
              <a:srgbClr val="9A78FF"/>
            </a:solidFill>
            <a:prstDash val="solid"/>
          </a:ln>
        </p:spPr>
      </p:sp>
      <p:sp>
        <p:nvSpPr>
          <p:cNvPr id="31" name="stage-number-text-4">
            <a:extLst xmlns:a="http://schemas.openxmlformats.org/drawingml/2006/main">
              <a:ext uri="{FF2B5EF4-FFF2-40B4-BE49-F238E27FC236}">
                <a16:creationId xmlns:a16="http://schemas.microsoft.com/office/drawing/2014/main" id="{B83F00C1-45E6-4681-8868-856DC9F4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619375"/>
            <a:ext cx="361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070A0F"/>
                </a:solidFill>
              </a:defRPr>
            </a:pPr>
            <a:r>
              <a:rPr sz="1125" b="1" i="0">
                <a:solidFill>
                  <a:srgbClr val="070A0F"/>
                </a:solidFill>
              </a:rPr>
              <a:t>5</a:t>
            </a:r>
          </a:p>
        </p:txBody>
      </p:sp>
      <p:sp>
        <p:nvSpPr>
          <p:cNvPr id="32" name="stage-heading-4">
            <a:extLst xmlns:a="http://schemas.openxmlformats.org/drawingml/2006/main">
              <a:ext uri="{FF2B5EF4-FFF2-40B4-BE49-F238E27FC236}">
                <a16:creationId xmlns:a16="http://schemas.microsoft.com/office/drawing/2014/main" id="{A23358B1-9E45-4706-AACB-EA19578EE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152775"/>
            <a:ext cx="125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Build</a:t>
            </a:r>
          </a:p>
        </p:txBody>
      </p:sp>
      <p:sp>
        <p:nvSpPr>
          <p:cNvPr id="33" name="stage-detail-4">
            <a:extLst xmlns:a="http://schemas.openxmlformats.org/drawingml/2006/main">
              <a:ext uri="{FF2B5EF4-FFF2-40B4-BE49-F238E27FC236}">
                <a16:creationId xmlns:a16="http://schemas.microsoft.com/office/drawing/2014/main" id="{AEE80ECD-1B37-4B25-B355-8B92175F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600450"/>
            <a:ext cx="1257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06A76"/>
                </a:solidFill>
              </a:defRPr>
            </a:pPr>
            <a:r>
              <a:rPr sz="1200" b="0" i="0">
                <a:solidFill>
                  <a:srgbClr val="606A76"/>
                </a:solidFill>
              </a:rPr>
              <a:t>native toolchain</a:t>
            </a:r>
          </a:p>
        </p:txBody>
      </p:sp>
      <p:sp>
        <p:nvSpPr>
          <p:cNvPr id="34" name="stage-5">
            <a:extLst xmlns:a="http://schemas.openxmlformats.org/drawingml/2006/main">
              <a:ext uri="{FF2B5EF4-FFF2-40B4-BE49-F238E27FC236}">
                <a16:creationId xmlns:a16="http://schemas.microsoft.com/office/drawing/2014/main" id="{73126CC7-FB99-4249-9F4C-79805C61B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2381250"/>
            <a:ext cx="1600200" cy="2209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35" name="stage-number-5">
            <a:extLst xmlns:a="http://schemas.openxmlformats.org/drawingml/2006/main">
              <a:ext uri="{FF2B5EF4-FFF2-40B4-BE49-F238E27FC236}">
                <a16:creationId xmlns:a16="http://schemas.microsoft.com/office/drawing/2014/main" id="{64485473-9A2C-48E5-A701-C936BBDA0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5336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EE0A1"/>
          </a:solidFill>
          <a:ln xmlns:a="http://schemas.openxmlformats.org/drawingml/2006/main" w="9525">
            <a:solidFill>
              <a:srgbClr val="7EE0A1"/>
            </a:solidFill>
            <a:prstDash val="solid"/>
          </a:ln>
        </p:spPr>
      </p:sp>
      <p:sp>
        <p:nvSpPr>
          <p:cNvPr id="36" name="stage-number-text-5">
            <a:extLst xmlns:a="http://schemas.openxmlformats.org/drawingml/2006/main">
              <a:ext uri="{FF2B5EF4-FFF2-40B4-BE49-F238E27FC236}">
                <a16:creationId xmlns:a16="http://schemas.microsoft.com/office/drawing/2014/main" id="{60E4BA1C-FBF8-4FEC-84E3-EEB71D57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619375"/>
            <a:ext cx="361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070A0F"/>
                </a:solidFill>
              </a:defRPr>
            </a:pPr>
            <a:r>
              <a:rPr sz="1125" b="1" i="0">
                <a:solidFill>
                  <a:srgbClr val="070A0F"/>
                </a:solidFill>
              </a:rPr>
              <a:t>6</a:t>
            </a:r>
          </a:p>
        </p:txBody>
      </p:sp>
      <p:sp>
        <p:nvSpPr>
          <p:cNvPr id="37" name="stage-heading-5">
            <a:extLst xmlns:a="http://schemas.openxmlformats.org/drawingml/2006/main">
              <a:ext uri="{FF2B5EF4-FFF2-40B4-BE49-F238E27FC236}">
                <a16:creationId xmlns:a16="http://schemas.microsoft.com/office/drawing/2014/main" id="{6784D20D-D1E3-4630-B089-0DEA75B53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152775"/>
            <a:ext cx="125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Verify</a:t>
            </a:r>
          </a:p>
        </p:txBody>
      </p:sp>
      <p:sp>
        <p:nvSpPr>
          <p:cNvPr id="38" name="stage-detail-5">
            <a:extLst xmlns:a="http://schemas.openxmlformats.org/drawingml/2006/main">
              <a:ext uri="{FF2B5EF4-FFF2-40B4-BE49-F238E27FC236}">
                <a16:creationId xmlns:a16="http://schemas.microsoft.com/office/drawing/2014/main" id="{B4063112-5765-46A3-9534-C96454B6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3600450"/>
            <a:ext cx="12573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06A76"/>
                </a:solidFill>
              </a:defRPr>
            </a:pPr>
            <a:r>
              <a:rPr sz="1200" b="0" i="0">
                <a:solidFill>
                  <a:srgbClr val="606A76"/>
                </a:solidFill>
              </a:rPr>
              <a:t>independent known output</a:t>
            </a:r>
          </a:p>
        </p:txBody>
      </p:sp>
      <p:sp>
        <p:nvSpPr>
          <p:cNvPr id="39" name="lifecycle-callout">
            <a:extLst xmlns:a="http://schemas.openxmlformats.org/drawingml/2006/main">
              <a:ext uri="{FF2B5EF4-FFF2-40B4-BE49-F238E27FC236}">
                <a16:creationId xmlns:a16="http://schemas.microsoft.com/office/drawing/2014/main" id="{DFAA25E0-2173-404B-96AB-09788CA8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05425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650" b="0" i="0">
                <a:solidFill>
                  <a:srgbClr val="3F4854"/>
                </a:solidFill>
              </a:defRPr>
            </a:pPr>
            <a:r>
              <a:rPr sz="1650" b="0" i="0">
                <a:solidFill>
                  <a:srgbClr val="3F4854"/>
                </a:solidFill>
              </a:rPr>
              <a:t>Every transition is content-bound. A failure stops where it happened; it does not select a friendlier target or privilege level.</a:t>
            </a:r>
          </a:p>
        </p:txBody>
      </p:sp>
    </p:spTree>
    <p:extLst>
      <p:ext uri="{BB962C8B-B14F-4D97-AF65-F5344CB8AC3E}">
        <p14:creationId xmlns:p14="http://schemas.microsoft.com/office/powerpoint/2010/main" val="20618994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0A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009775A-EA36-4BF6-8E04-B6CB2894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87487"/>
                </a:solidFill>
              </a:defRPr>
            </a:pPr>
            <a:r>
              <a:rPr sz="900" b="0" i="0">
                <a:solidFill>
                  <a:srgbClr val="687487"/>
                </a:solidFill>
              </a:rPr>
              <a:t>07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0BC4DA7-DBB8-4CA9-B40D-EAD35525E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1D7E8"/>
                </a:solidFill>
              </a:defRPr>
            </a:pPr>
            <a:r>
              <a:rPr sz="1050" b="1" i="0">
                <a:solidFill>
                  <a:srgbClr val="51D7E8"/>
                </a:solidFill>
              </a:rPr>
              <a:t>TESTING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CA0130D-B12B-410E-B41E-BBD6965C0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763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925" b="1" i="0">
                <a:solidFill>
                  <a:srgbClr val="F7F7F4"/>
                </a:solidFill>
              </a:defRPr>
            </a:pPr>
            <a:r>
              <a:rPr sz="2925" b="1" i="0">
                <a:solidFill>
                  <a:srgbClr val="F7F7F4"/>
                </a:solidFill>
              </a:rPr>
              <a:t>Tests evolve with the implementation and still face an independent judge</a:t>
            </a:r>
          </a:p>
        </p:txBody>
      </p:sp>
      <p:sp>
        <p:nvSpPr>
          <p:cNvPr id="4" name="test-intro">
            <a:extLst xmlns:a="http://schemas.openxmlformats.org/drawingml/2006/main">
              <a:ext uri="{FF2B5EF4-FFF2-40B4-BE49-F238E27FC236}">
                <a16:creationId xmlns:a16="http://schemas.microsoft.com/office/drawing/2014/main" id="{C2C52513-4811-41F2-9BFD-A4AD5365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A6AFBE"/>
                </a:solidFill>
              </a:defRPr>
            </a:pPr>
            <a:r>
              <a:rPr sz="1575" b="0" i="0">
                <a:solidFill>
                  <a:srgbClr val="A6AFBE"/>
                </a:solidFill>
              </a:rPr>
              <a:t>A major rebuild challenges both the code and the tests. Only current-state checks survive.</a:t>
            </a:r>
          </a:p>
        </p:txBody>
      </p:sp>
      <p:sp>
        <p:nvSpPr>
          <p:cNvPr id="5" name="generated-lane">
            <a:extLst xmlns:a="http://schemas.openxmlformats.org/drawingml/2006/main">
              <a:ext uri="{FF2B5EF4-FFF2-40B4-BE49-F238E27FC236}">
                <a16:creationId xmlns:a16="http://schemas.microsoft.com/office/drawing/2014/main" id="{D3A7D1EF-5E5C-4A07-81D1-2B0C9AF1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4762500" cy="26670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0151E"/>
          </a:solidFill>
          <a:ln xmlns:a="http://schemas.openxmlformats.org/drawingml/2006/main" w="9525">
            <a:solidFill>
              <a:srgbClr val="293343"/>
            </a:solidFill>
            <a:prstDash val="solid"/>
          </a:ln>
        </p:spPr>
      </p:sp>
      <p:sp>
        <p:nvSpPr>
          <p:cNvPr id="6" name="generated-tag">
            <a:extLst xmlns:a="http://schemas.openxmlformats.org/drawingml/2006/main">
              <a:ext uri="{FF2B5EF4-FFF2-40B4-BE49-F238E27FC236}">
                <a16:creationId xmlns:a16="http://schemas.microsoft.com/office/drawing/2014/main" id="{3C93512D-C062-44D4-9F38-CC50CE40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4320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6B84A"/>
                </a:solidFill>
              </a:defRPr>
            </a:pPr>
            <a:r>
              <a:rPr sz="1050" b="1" i="0">
                <a:solidFill>
                  <a:srgbClr val="F6B84A"/>
                </a:solidFill>
              </a:rPr>
              <a:t>GENERATED TOGETHER</a:t>
            </a:r>
          </a:p>
        </p:txBody>
      </p:sp>
      <p:sp>
        <p:nvSpPr>
          <p:cNvPr id="7" name="generated-title">
            <a:extLst xmlns:a="http://schemas.openxmlformats.org/drawingml/2006/main">
              <a:ext uri="{FF2B5EF4-FFF2-40B4-BE49-F238E27FC236}">
                <a16:creationId xmlns:a16="http://schemas.microsoft.com/office/drawing/2014/main" id="{C4C7DC0F-3E5D-4E43-8460-BADBB170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623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7F7F4"/>
                </a:solidFill>
              </a:defRPr>
            </a:pPr>
            <a:r>
              <a:rPr sz="1800" b="1" i="0">
                <a:solidFill>
                  <a:srgbClr val="F7F7F4"/>
                </a:solidFill>
              </a:rPr>
              <a:t>Implementation + current tests</a:t>
            </a:r>
          </a:p>
        </p:txBody>
      </p:sp>
      <p:sp>
        <p:nvSpPr>
          <p:cNvPr id="8" name="generated-detail">
            <a:extLst xmlns:a="http://schemas.openxmlformats.org/drawingml/2006/main">
              <a:ext uri="{FF2B5EF4-FFF2-40B4-BE49-F238E27FC236}">
                <a16:creationId xmlns:a16="http://schemas.microsoft.com/office/drawing/2014/main" id="{32FA0F30-40EB-4BB4-BCA7-91041F2B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52850"/>
            <a:ext cx="3714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A6AFBE"/>
                </a:solidFill>
              </a:defRPr>
            </a:pPr>
            <a:r>
              <a:rPr sz="1350" b="0" i="0">
                <a:solidFill>
                  <a:srgbClr val="A6AFBE"/>
                </a:solidFill>
              </a:rPr>
              <a:t>Examples, boundaries, and invariants cite the current specification and bind the exact source tree.</a:t>
            </a:r>
          </a:p>
        </p:txBody>
      </p:sp>
      <p:sp>
        <p:nvSpPr>
          <p:cNvPr id="9" name="test-arrow">
            <a:extLst xmlns:a="http://schemas.openxmlformats.org/drawingml/2006/main">
              <a:ext uri="{FF2B5EF4-FFF2-40B4-BE49-F238E27FC236}">
                <a16:creationId xmlns:a16="http://schemas.microsoft.com/office/drawing/2014/main" id="{93B1770C-5280-46FB-ACAC-7D9AE98D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638550"/>
            <a:ext cx="7810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verifier-lane">
            <a:extLst xmlns:a="http://schemas.openxmlformats.org/drawingml/2006/main">
              <a:ext uri="{FF2B5EF4-FFF2-40B4-BE49-F238E27FC236}">
                <a16:creationId xmlns:a16="http://schemas.microsoft.com/office/drawing/2014/main" id="{709CC625-9C90-4701-97AA-B38B29C9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476500"/>
            <a:ext cx="4762500" cy="26670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51C28"/>
          </a:solidFill>
          <a:ln xmlns:a="http://schemas.openxmlformats.org/drawingml/2006/main" w="9525">
            <a:solidFill>
              <a:srgbClr val="51D7E8"/>
            </a:solidFill>
            <a:prstDash val="solid"/>
          </a:ln>
        </p:spPr>
      </p:sp>
      <p:sp>
        <p:nvSpPr>
          <p:cNvPr id="11" name="verifier-tag">
            <a:extLst xmlns:a="http://schemas.openxmlformats.org/drawingml/2006/main">
              <a:ext uri="{FF2B5EF4-FFF2-40B4-BE49-F238E27FC236}">
                <a16:creationId xmlns:a16="http://schemas.microsoft.com/office/drawing/2014/main" id="{46558B37-006D-4B6E-B79B-371AAD728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74320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1D7E8"/>
                </a:solidFill>
              </a:defRPr>
            </a:pPr>
            <a:r>
              <a:rPr sz="1050" b="1" i="0">
                <a:solidFill>
                  <a:srgbClr val="51D7E8"/>
                </a:solidFill>
              </a:rPr>
              <a:t>SEPARATE AUTHORITY</a:t>
            </a:r>
          </a:p>
        </p:txBody>
      </p:sp>
      <p:sp>
        <p:nvSpPr>
          <p:cNvPr id="12" name="verifier-title">
            <a:extLst xmlns:a="http://schemas.openxmlformats.org/drawingml/2006/main">
              <a:ext uri="{FF2B5EF4-FFF2-40B4-BE49-F238E27FC236}">
                <a16:creationId xmlns:a16="http://schemas.microsoft.com/office/drawing/2014/main" id="{ECD0FA6A-EEA5-4E6C-9D38-8ED6CFCD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162300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7F7F4"/>
                </a:solidFill>
              </a:defRPr>
            </a:pPr>
            <a:r>
              <a:rPr sz="1800" b="1" i="0">
                <a:solidFill>
                  <a:srgbClr val="F7F7F4"/>
                </a:solidFill>
              </a:rPr>
              <a:t>Independent oracle + parity</a:t>
            </a:r>
          </a:p>
        </p:txBody>
      </p:sp>
      <p:sp>
        <p:nvSpPr>
          <p:cNvPr id="13" name="verifier-detail">
            <a:extLst xmlns:a="http://schemas.openxmlformats.org/drawingml/2006/main">
              <a:ext uri="{FF2B5EF4-FFF2-40B4-BE49-F238E27FC236}">
                <a16:creationId xmlns:a16="http://schemas.microsoft.com/office/drawing/2014/main" id="{E696A50B-805C-4C68-91B1-562CAF70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752850"/>
            <a:ext cx="3810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A6AFBE"/>
                </a:solidFill>
              </a:defRPr>
            </a:pPr>
            <a:r>
              <a:rPr sz="1350" b="0" i="0">
                <a:solidFill>
                  <a:srgbClr val="A6AFBE"/>
                </a:solidFill>
              </a:rPr>
              <a:t>The coding model never sees the answer key. Passing evidence binds source, artifact, dependency graph, suite, and measured output.</a:t>
            </a:r>
          </a:p>
        </p:txBody>
      </p:sp>
      <p:sp>
        <p:nvSpPr>
          <p:cNvPr id="14" name="test-footer">
            <a:extLst xmlns:a="http://schemas.openxmlformats.org/drawingml/2006/main">
              <a:ext uri="{FF2B5EF4-FFF2-40B4-BE49-F238E27FC236}">
                <a16:creationId xmlns:a16="http://schemas.microsoft.com/office/drawing/2014/main" id="{10A4D6C8-3EAA-4B77-A54C-435368156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676900"/>
            <a:ext cx="1009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7EE0A1"/>
                </a:solidFill>
              </a:defRPr>
            </a:pPr>
            <a:r>
              <a:rPr sz="1575" b="1" i="0">
                <a:solidFill>
                  <a:srgbClr val="7EE0A1"/>
                </a:solidFill>
              </a:rPr>
              <a:t>Passing creates one compact current receipt. Git history carries prior passing states without an ever-growing test ledger.</a:t>
            </a:r>
          </a:p>
        </p:txBody>
      </p:sp>
    </p:spTree>
    <p:extLst>
      <p:ext uri="{BB962C8B-B14F-4D97-AF65-F5344CB8AC3E}">
        <p14:creationId xmlns:p14="http://schemas.microsoft.com/office/powerpoint/2010/main" val="8701870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0A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36A6149-DDA5-4FFE-924F-F2F6C47A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87487"/>
                </a:solidFill>
              </a:defRPr>
            </a:pPr>
            <a:r>
              <a:rPr sz="900" b="0" i="0">
                <a:solidFill>
                  <a:srgbClr val="687487"/>
                </a:solidFill>
              </a:rPr>
              <a:t>08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3d5e119c0c46b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C6C4476F-34E5-4A92-8949-6C4E619C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6B84A"/>
                </a:solidFill>
              </a:defRPr>
            </a:pPr>
            <a:r>
              <a:rPr sz="1050" b="1" i="0">
                <a:solidFill>
                  <a:srgbClr val="F6B84A"/>
                </a:solidFill>
              </a:rPr>
              <a:t>ENTERPRISE TRUST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B55F365-EB76-4A17-B38E-1D651630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4875"/>
            <a:ext cx="5619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7F7F4"/>
                </a:solidFill>
              </a:defRPr>
            </a:pPr>
            <a:r>
              <a:rPr sz="3150" b="1" i="0">
                <a:solidFill>
                  <a:srgbClr val="F7F7F4"/>
                </a:solidFill>
              </a:rPr>
              <a:t>Every artifact carries enough evidence to be challenged</a:t>
            </a:r>
          </a:p>
        </p:txBody>
      </p:sp>
      <p:sp>
        <p:nvSpPr>
          <p:cNvPr id="5" name="evidence-rule-0">
            <a:extLst xmlns:a="http://schemas.openxmlformats.org/drawingml/2006/main">
              <a:ext uri="{FF2B5EF4-FFF2-40B4-BE49-F238E27FC236}">
                <a16:creationId xmlns:a16="http://schemas.microsoft.com/office/drawing/2014/main" id="{74A33C14-735C-49E5-9FF1-8D296372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81300"/>
            <a:ext cx="47625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evidence-h-0">
            <a:extLst xmlns:a="http://schemas.openxmlformats.org/drawingml/2006/main">
              <a:ext uri="{FF2B5EF4-FFF2-40B4-BE49-F238E27FC236}">
                <a16:creationId xmlns:a16="http://schemas.microsoft.com/office/drawing/2014/main" id="{D26D312D-46C5-46AD-AED7-110C988BF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7146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F7F4"/>
                </a:solidFill>
              </a:defRPr>
            </a:pPr>
            <a:r>
              <a:rPr sz="1350" b="1" i="0">
                <a:solidFill>
                  <a:srgbClr val="F7F7F4"/>
                </a:solidFill>
              </a:rPr>
              <a:t>Prompt journal</a:t>
            </a:r>
          </a:p>
        </p:txBody>
      </p:sp>
      <p:sp>
        <p:nvSpPr>
          <p:cNvPr id="7" name="evidence-d-0">
            <a:extLst xmlns:a="http://schemas.openxmlformats.org/drawingml/2006/main">
              <a:ext uri="{FF2B5EF4-FFF2-40B4-BE49-F238E27FC236}">
                <a16:creationId xmlns:a16="http://schemas.microsoft.com/office/drawing/2014/main" id="{B9CDE210-F7C1-470A-A042-834EAE1C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714625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complete model requests and decisions</a:t>
            </a:r>
          </a:p>
        </p:txBody>
      </p:sp>
      <p:sp>
        <p:nvSpPr>
          <p:cNvPr id="8" name="evidence-rule-1">
            <a:extLst xmlns:a="http://schemas.openxmlformats.org/drawingml/2006/main">
              <a:ext uri="{FF2B5EF4-FFF2-40B4-BE49-F238E27FC236}">
                <a16:creationId xmlns:a16="http://schemas.microsoft.com/office/drawing/2014/main" id="{3BC8E589-E64F-47E6-835A-C67F2715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47625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evidence-h-1">
            <a:extLst xmlns:a="http://schemas.openxmlformats.org/drawingml/2006/main">
              <a:ext uri="{FF2B5EF4-FFF2-40B4-BE49-F238E27FC236}">
                <a16:creationId xmlns:a16="http://schemas.microsoft.com/office/drawing/2014/main" id="{902D8CFB-0D1B-43CD-8232-A28DD644D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004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F7F4"/>
                </a:solidFill>
              </a:defRPr>
            </a:pPr>
            <a:r>
              <a:rPr sz="1350" b="1" i="0">
                <a:solidFill>
                  <a:srgbClr val="F7F7F4"/>
                </a:solidFill>
              </a:rPr>
              <a:t>CodeGraph</a:t>
            </a:r>
          </a:p>
        </p:txBody>
      </p:sp>
      <p:sp>
        <p:nvSpPr>
          <p:cNvPr id="10" name="evidence-d-1">
            <a:extLst xmlns:a="http://schemas.openxmlformats.org/drawingml/2006/main">
              <a:ext uri="{FF2B5EF4-FFF2-40B4-BE49-F238E27FC236}">
                <a16:creationId xmlns:a16="http://schemas.microsoft.com/office/drawing/2014/main" id="{0AD07D22-5449-45A9-AC63-F9B7CFD4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400425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symbols and relationships for the exact source tree</a:t>
            </a:r>
          </a:p>
        </p:txBody>
      </p:sp>
      <p:sp>
        <p:nvSpPr>
          <p:cNvPr id="11" name="evidence-rule-2">
            <a:extLst xmlns:a="http://schemas.openxmlformats.org/drawingml/2006/main">
              <a:ext uri="{FF2B5EF4-FFF2-40B4-BE49-F238E27FC236}">
                <a16:creationId xmlns:a16="http://schemas.microsoft.com/office/drawing/2014/main" id="{7A9749E1-C0F4-4B2F-A738-D22F89BC3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52900"/>
            <a:ext cx="47625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evidence-h-2">
            <a:extLst xmlns:a="http://schemas.openxmlformats.org/drawingml/2006/main">
              <a:ext uri="{FF2B5EF4-FFF2-40B4-BE49-F238E27FC236}">
                <a16:creationId xmlns:a16="http://schemas.microsoft.com/office/drawing/2014/main" id="{B1CA2CB6-D227-4613-8436-13A54E7E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862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F7F4"/>
                </a:solidFill>
              </a:defRPr>
            </a:pPr>
            <a:r>
              <a:rPr sz="1350" b="1" i="0">
                <a:solidFill>
                  <a:srgbClr val="F7F7F4"/>
                </a:solidFill>
              </a:rPr>
              <a:t>CycloneDX</a:t>
            </a:r>
          </a:p>
        </p:txBody>
      </p:sp>
      <p:sp>
        <p:nvSpPr>
          <p:cNvPr id="13" name="evidence-d-2">
            <a:extLst xmlns:a="http://schemas.openxmlformats.org/drawingml/2006/main">
              <a:ext uri="{FF2B5EF4-FFF2-40B4-BE49-F238E27FC236}">
                <a16:creationId xmlns:a16="http://schemas.microsoft.com/office/drawing/2014/main" id="{11ED8442-8D0A-479E-BE48-2EF570D1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086225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managed Components plus direct and transitive dependencies</a:t>
            </a:r>
          </a:p>
        </p:txBody>
      </p:sp>
      <p:sp>
        <p:nvSpPr>
          <p:cNvPr id="14" name="evidence-rule-3">
            <a:extLst xmlns:a="http://schemas.openxmlformats.org/drawingml/2006/main">
              <a:ext uri="{FF2B5EF4-FFF2-40B4-BE49-F238E27FC236}">
                <a16:creationId xmlns:a16="http://schemas.microsoft.com/office/drawing/2014/main" id="{EDB912B8-C05A-4AED-B901-4C84D2A5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38700"/>
            <a:ext cx="47625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evidence-h-3">
            <a:extLst xmlns:a="http://schemas.openxmlformats.org/drawingml/2006/main">
              <a:ext uri="{FF2B5EF4-FFF2-40B4-BE49-F238E27FC236}">
                <a16:creationId xmlns:a16="http://schemas.microsoft.com/office/drawing/2014/main" id="{0FD8D321-8CF5-43E0-A8C0-64372F36D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720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F7F4"/>
                </a:solidFill>
              </a:defRPr>
            </a:pPr>
            <a:r>
              <a:rPr sz="1350" b="1" i="0">
                <a:solidFill>
                  <a:srgbClr val="F7F7F4"/>
                </a:solidFill>
              </a:rPr>
              <a:t>Qualification</a:t>
            </a:r>
          </a:p>
        </p:txBody>
      </p:sp>
      <p:sp>
        <p:nvSpPr>
          <p:cNvPr id="16" name="evidence-d-3">
            <a:extLst xmlns:a="http://schemas.openxmlformats.org/drawingml/2006/main">
              <a:ext uri="{FF2B5EF4-FFF2-40B4-BE49-F238E27FC236}">
                <a16:creationId xmlns:a16="http://schemas.microsoft.com/office/drawing/2014/main" id="{05AC2EF6-CC0A-4015-96F8-8072F57A1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772025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A6AFBE"/>
                </a:solidFill>
              </a:defRPr>
            </a:pPr>
            <a:r>
              <a:rPr sz="1200" b="0" i="0">
                <a:solidFill>
                  <a:srgbClr val="A6AFBE"/>
                </a:solidFill>
              </a:rPr>
              <a:t>clean regeneration, build, test, parity, and signature</a:t>
            </a:r>
          </a:p>
        </p:txBody>
      </p:sp>
    </p:spTree>
    <p:extLst>
      <p:ext uri="{BB962C8B-B14F-4D97-AF65-F5344CB8AC3E}">
        <p14:creationId xmlns:p14="http://schemas.microsoft.com/office/powerpoint/2010/main" val="11246144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C7BA328-CF19-452F-8425-9ADEB968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8F918D"/>
                </a:solidFill>
              </a:defRPr>
            </a:pPr>
            <a:r>
              <a:rPr sz="900" b="0" i="0">
                <a:solidFill>
                  <a:srgbClr val="8F918D"/>
                </a:solidFill>
              </a:rPr>
              <a:t>09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F87180BA-3CE6-40E1-8191-812D9B73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3F7DFF"/>
                </a:solidFill>
              </a:defRPr>
            </a:pPr>
            <a:r>
              <a:rPr sz="1050" b="1" i="0">
                <a:solidFill>
                  <a:srgbClr val="3F7DFF"/>
                </a:solidFill>
              </a:rPr>
              <a:t>BIDIRECTIONAL EVOLUTION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C8E1C7A-A5DC-4EAC-92FB-ADF05F15D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287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70A0F"/>
                </a:solidFill>
              </a:defRPr>
            </a:pPr>
            <a:r>
              <a:rPr sz="3225" b="1" i="0">
                <a:solidFill>
                  <a:srgbClr val="070A0F"/>
                </a:solidFill>
              </a:rPr>
              <a:t>Existing source can be promoted into reviewed intent</a:t>
            </a:r>
          </a:p>
        </p:txBody>
      </p:sp>
      <p:sp>
        <p:nvSpPr>
          <p:cNvPr id="4" name="promotion-arrow-0">
            <a:extLst xmlns:a="http://schemas.openxmlformats.org/drawingml/2006/main">
              <a:ext uri="{FF2B5EF4-FFF2-40B4-BE49-F238E27FC236}">
                <a16:creationId xmlns:a16="http://schemas.microsoft.com/office/drawing/2014/main" id="{E857037B-866C-4098-A290-A19F8CFF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448050"/>
            <a:ext cx="5905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AA7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promotion-0">
            <a:extLst xmlns:a="http://schemas.openxmlformats.org/drawingml/2006/main">
              <a:ext uri="{FF2B5EF4-FFF2-40B4-BE49-F238E27FC236}">
                <a16:creationId xmlns:a16="http://schemas.microsoft.com/office/drawing/2014/main" id="{33D0846F-246E-4354-A907-428B6EEAD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400300"/>
            <a:ext cx="1885950" cy="21907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6" name="promotion-color-0">
            <a:extLst xmlns:a="http://schemas.openxmlformats.org/drawingml/2006/main">
              <a:ext uri="{FF2B5EF4-FFF2-40B4-BE49-F238E27FC236}">
                <a16:creationId xmlns:a16="http://schemas.microsoft.com/office/drawing/2014/main" id="{A5910110-69DD-42F1-8632-EA104F33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400300"/>
            <a:ext cx="1885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omotion-h-0">
            <a:extLst xmlns:a="http://schemas.openxmlformats.org/drawingml/2006/main">
              <a:ext uri="{FF2B5EF4-FFF2-40B4-BE49-F238E27FC236}">
                <a16:creationId xmlns:a16="http://schemas.microsoft.com/office/drawing/2014/main" id="{70747EA5-3A42-4002-B528-88EF9C64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81300"/>
            <a:ext cx="1543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Existing source</a:t>
            </a:r>
          </a:p>
        </p:txBody>
      </p:sp>
      <p:sp>
        <p:nvSpPr>
          <p:cNvPr id="8" name="promotion-d-0">
            <a:extLst xmlns:a="http://schemas.openxmlformats.org/drawingml/2006/main">
              <a:ext uri="{FF2B5EF4-FFF2-40B4-BE49-F238E27FC236}">
                <a16:creationId xmlns:a16="http://schemas.microsoft.com/office/drawing/2014/main" id="{7E9171EF-BC7A-4AE8-AB08-6AA5AB35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71875"/>
            <a:ext cx="1504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E6773"/>
                </a:solidFill>
              </a:defRPr>
            </a:pPr>
            <a:r>
              <a:rPr sz="1200" b="0" i="0">
                <a:solidFill>
                  <a:srgbClr val="5E6773"/>
                </a:solidFill>
              </a:rPr>
              <a:t>attest exact bytes</a:t>
            </a:r>
          </a:p>
        </p:txBody>
      </p:sp>
      <p:sp>
        <p:nvSpPr>
          <p:cNvPr id="9" name="promotion-arrow-1">
            <a:extLst xmlns:a="http://schemas.openxmlformats.org/drawingml/2006/main">
              <a:ext uri="{FF2B5EF4-FFF2-40B4-BE49-F238E27FC236}">
                <a16:creationId xmlns:a16="http://schemas.microsoft.com/office/drawing/2014/main" id="{44710362-0B24-4D6F-8F27-EE5733500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448050"/>
            <a:ext cx="5905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AA7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promotion-1">
            <a:extLst xmlns:a="http://schemas.openxmlformats.org/drawingml/2006/main">
              <a:ext uri="{FF2B5EF4-FFF2-40B4-BE49-F238E27FC236}">
                <a16:creationId xmlns:a16="http://schemas.microsoft.com/office/drawing/2014/main" id="{CC8AA66D-12E1-44BE-B420-A6CC972F9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400300"/>
            <a:ext cx="1885950" cy="21907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11" name="promotion-color-1">
            <a:extLst xmlns:a="http://schemas.openxmlformats.org/drawingml/2006/main">
              <a:ext uri="{FF2B5EF4-FFF2-40B4-BE49-F238E27FC236}">
                <a16:creationId xmlns:a16="http://schemas.microsoft.com/office/drawing/2014/main" id="{5F59EBC4-5CC2-4541-BAE9-DB39B4C6A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400300"/>
            <a:ext cx="1885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8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promotion-h-1">
            <a:extLst xmlns:a="http://schemas.openxmlformats.org/drawingml/2006/main">
              <a:ext uri="{FF2B5EF4-FFF2-40B4-BE49-F238E27FC236}">
                <a16:creationId xmlns:a16="http://schemas.microsoft.com/office/drawing/2014/main" id="{F200CF3D-79E4-42AC-B12F-61B8B889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781300"/>
            <a:ext cx="1543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Inert mirror</a:t>
            </a:r>
          </a:p>
        </p:txBody>
      </p:sp>
      <p:sp>
        <p:nvSpPr>
          <p:cNvPr id="13" name="promotion-d-1">
            <a:extLst xmlns:a="http://schemas.openxmlformats.org/drawingml/2006/main">
              <a:ext uri="{FF2B5EF4-FFF2-40B4-BE49-F238E27FC236}">
                <a16:creationId xmlns:a16="http://schemas.microsoft.com/office/drawing/2014/main" id="{E0C51706-C88E-4EF3-BAC8-4A94501EB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571875"/>
            <a:ext cx="1504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E6773"/>
                </a:solidFill>
              </a:defRPr>
            </a:pPr>
            <a:r>
              <a:rPr sz="1200" b="0" i="0">
                <a:solidFill>
                  <a:srgbClr val="5E6773"/>
                </a:solidFill>
              </a:rPr>
              <a:t>classify; never execute</a:t>
            </a:r>
          </a:p>
        </p:txBody>
      </p:sp>
      <p:sp>
        <p:nvSpPr>
          <p:cNvPr id="14" name="promotion-arrow-2">
            <a:extLst xmlns:a="http://schemas.openxmlformats.org/drawingml/2006/main">
              <a:ext uri="{FF2B5EF4-FFF2-40B4-BE49-F238E27FC236}">
                <a16:creationId xmlns:a16="http://schemas.microsoft.com/office/drawing/2014/main" id="{1A7DFD47-969C-4156-BF9D-96120FD3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3448050"/>
            <a:ext cx="5905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AA7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promotion-2">
            <a:extLst xmlns:a="http://schemas.openxmlformats.org/drawingml/2006/main">
              <a:ext uri="{FF2B5EF4-FFF2-40B4-BE49-F238E27FC236}">
                <a16:creationId xmlns:a16="http://schemas.microsoft.com/office/drawing/2014/main" id="{461CBB63-4CCD-4C33-BFBE-97A71C59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1885950" cy="21907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16" name="promotion-color-2">
            <a:extLst xmlns:a="http://schemas.openxmlformats.org/drawingml/2006/main">
              <a:ext uri="{FF2B5EF4-FFF2-40B4-BE49-F238E27FC236}">
                <a16:creationId xmlns:a16="http://schemas.microsoft.com/office/drawing/2014/main" id="{B4472F57-E7DD-4118-8DF4-16AE0781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400300"/>
            <a:ext cx="1885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promotion-h-2">
            <a:extLst xmlns:a="http://schemas.openxmlformats.org/drawingml/2006/main">
              <a:ext uri="{FF2B5EF4-FFF2-40B4-BE49-F238E27FC236}">
                <a16:creationId xmlns:a16="http://schemas.microsoft.com/office/drawing/2014/main" id="{744CB932-4B61-4F0F-A532-FBE85E71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781300"/>
            <a:ext cx="1543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Semantic draft</a:t>
            </a:r>
          </a:p>
        </p:txBody>
      </p:sp>
      <p:sp>
        <p:nvSpPr>
          <p:cNvPr id="18" name="promotion-d-2">
            <a:extLst xmlns:a="http://schemas.openxmlformats.org/drawingml/2006/main">
              <a:ext uri="{FF2B5EF4-FFF2-40B4-BE49-F238E27FC236}">
                <a16:creationId xmlns:a16="http://schemas.microsoft.com/office/drawing/2014/main" id="{FDDD1FED-B44B-45F8-9A55-0F26EDBE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571875"/>
            <a:ext cx="1504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E6773"/>
                </a:solidFill>
              </a:defRPr>
            </a:pPr>
            <a:r>
              <a:rPr sz="1200" b="0" i="0">
                <a:solidFill>
                  <a:srgbClr val="5E6773"/>
                </a:solidFill>
              </a:rPr>
              <a:t>CodeGraph + language skill + LLM</a:t>
            </a:r>
          </a:p>
        </p:txBody>
      </p:sp>
      <p:sp>
        <p:nvSpPr>
          <p:cNvPr id="19" name="promotion-arrow-3">
            <a:extLst xmlns:a="http://schemas.openxmlformats.org/drawingml/2006/main">
              <a:ext uri="{FF2B5EF4-FFF2-40B4-BE49-F238E27FC236}">
                <a16:creationId xmlns:a16="http://schemas.microsoft.com/office/drawing/2014/main" id="{41CE55E6-5CF7-42A5-9E5B-B844A389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3448050"/>
            <a:ext cx="5905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AA7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promotion-3">
            <a:extLst xmlns:a="http://schemas.openxmlformats.org/drawingml/2006/main">
              <a:ext uri="{FF2B5EF4-FFF2-40B4-BE49-F238E27FC236}">
                <a16:creationId xmlns:a16="http://schemas.microsoft.com/office/drawing/2014/main" id="{A6787381-C4DA-496D-91B5-0DB7A151D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400300"/>
            <a:ext cx="1885950" cy="21907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21" name="promotion-color-3">
            <a:extLst xmlns:a="http://schemas.openxmlformats.org/drawingml/2006/main">
              <a:ext uri="{FF2B5EF4-FFF2-40B4-BE49-F238E27FC236}">
                <a16:creationId xmlns:a16="http://schemas.microsoft.com/office/drawing/2014/main" id="{6C0E20DC-6F6E-4436-9F53-AB9ACC94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400300"/>
            <a:ext cx="1885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7D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promotion-h-3">
            <a:extLst xmlns:a="http://schemas.openxmlformats.org/drawingml/2006/main">
              <a:ext uri="{FF2B5EF4-FFF2-40B4-BE49-F238E27FC236}">
                <a16:creationId xmlns:a16="http://schemas.microsoft.com/office/drawing/2014/main" id="{4D66D18C-DF1D-43DD-A921-916A3C43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781300"/>
            <a:ext cx="1543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Human review</a:t>
            </a:r>
          </a:p>
        </p:txBody>
      </p:sp>
      <p:sp>
        <p:nvSpPr>
          <p:cNvPr id="23" name="promotion-d-3">
            <a:extLst xmlns:a="http://schemas.openxmlformats.org/drawingml/2006/main">
              <a:ext uri="{FF2B5EF4-FFF2-40B4-BE49-F238E27FC236}">
                <a16:creationId xmlns:a16="http://schemas.microsoft.com/office/drawing/2014/main" id="{F2846E06-7F7C-4C2A-8F00-E419FE2C6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571875"/>
            <a:ext cx="1504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E6773"/>
                </a:solidFill>
              </a:defRPr>
            </a:pPr>
            <a:r>
              <a:rPr sz="1200" b="0" i="0">
                <a:solidFill>
                  <a:srgbClr val="5E6773"/>
                </a:solidFill>
              </a:rPr>
              <a:t>resolve uncertainty</a:t>
            </a:r>
          </a:p>
        </p:txBody>
      </p:sp>
      <p:sp>
        <p:nvSpPr>
          <p:cNvPr id="24" name="promotion-4">
            <a:extLst xmlns:a="http://schemas.openxmlformats.org/drawingml/2006/main">
              <a:ext uri="{FF2B5EF4-FFF2-40B4-BE49-F238E27FC236}">
                <a16:creationId xmlns:a16="http://schemas.microsoft.com/office/drawing/2014/main" id="{0EEEC9EB-0598-4D17-B4F8-FE5373ADC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2400300"/>
            <a:ext cx="1885950" cy="21907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D2C8"/>
            </a:solidFill>
            <a:prstDash val="solid"/>
          </a:ln>
        </p:spPr>
      </p:sp>
      <p:sp>
        <p:nvSpPr>
          <p:cNvPr id="25" name="promotion-color-4">
            <a:extLst xmlns:a="http://schemas.openxmlformats.org/drawingml/2006/main">
              <a:ext uri="{FF2B5EF4-FFF2-40B4-BE49-F238E27FC236}">
                <a16:creationId xmlns:a16="http://schemas.microsoft.com/office/drawing/2014/main" id="{21D15F20-83C1-495D-8E83-DD567C004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2400300"/>
            <a:ext cx="1885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EE0A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promotion-h-4">
            <a:extLst xmlns:a="http://schemas.openxmlformats.org/drawingml/2006/main">
              <a:ext uri="{FF2B5EF4-FFF2-40B4-BE49-F238E27FC236}">
                <a16:creationId xmlns:a16="http://schemas.microsoft.com/office/drawing/2014/main" id="{0D5892BE-236C-432F-BF96-97FF5344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2781300"/>
            <a:ext cx="1543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70A0F"/>
                </a:solidFill>
              </a:defRPr>
            </a:pPr>
            <a:r>
              <a:rPr sz="1500" b="1" i="0">
                <a:solidFill>
                  <a:srgbClr val="070A0F"/>
                </a:solidFill>
              </a:rPr>
              <a:t>Qualification</a:t>
            </a:r>
          </a:p>
        </p:txBody>
      </p:sp>
      <p:sp>
        <p:nvSpPr>
          <p:cNvPr id="27" name="promotion-d-4">
            <a:extLst xmlns:a="http://schemas.openxmlformats.org/drawingml/2006/main">
              <a:ext uri="{FF2B5EF4-FFF2-40B4-BE49-F238E27FC236}">
                <a16:creationId xmlns:a16="http://schemas.microsoft.com/office/drawing/2014/main" id="{1DA24E2B-9F07-4FA2-85A7-2D996102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571875"/>
            <a:ext cx="1504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E6773"/>
                </a:solidFill>
              </a:defRPr>
            </a:pPr>
            <a:r>
              <a:rPr sz="1200" b="0" i="0">
                <a:solidFill>
                  <a:srgbClr val="5E6773"/>
                </a:solidFill>
              </a:rPr>
              <a:t>clean regenerate + parity</a:t>
            </a:r>
          </a:p>
        </p:txBody>
      </p:sp>
      <p:sp>
        <p:nvSpPr>
          <p:cNvPr id="28" name="promotion-callout">
            <a:extLst xmlns:a="http://schemas.openxmlformats.org/drawingml/2006/main">
              <a:ext uri="{FF2B5EF4-FFF2-40B4-BE49-F238E27FC236}">
                <a16:creationId xmlns:a16="http://schemas.microsoft.com/office/drawing/2014/main" id="{6CB69EFF-BBC4-4610-9C1C-0039F8EF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286375"/>
            <a:ext cx="9829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3D4652"/>
                </a:solidFill>
              </a:defRPr>
            </a:pPr>
            <a:r>
              <a:rPr sz="1725" b="1" i="0">
                <a:solidFill>
                  <a:srgbClr val="3D4652"/>
                </a:solidFill>
              </a:rPr>
              <a:t>Authority moves only after the specification can recreate a behaviorally equivalent runnable system from scratch.</a:t>
            </a:r>
          </a:p>
        </p:txBody>
      </p:sp>
    </p:spTree>
    <p:extLst>
      <p:ext uri="{BB962C8B-B14F-4D97-AF65-F5344CB8AC3E}">
        <p14:creationId xmlns:p14="http://schemas.microsoft.com/office/powerpoint/2010/main" val="17226297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0A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ADD4885-8F52-4A7C-A308-44798385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87487"/>
                </a:solidFill>
              </a:defRPr>
            </a:pPr>
            <a:r>
              <a:rPr sz="900" b="0" i="0">
                <a:solidFill>
                  <a:srgbClr val="687487"/>
                </a:solidFill>
              </a:rPr>
              <a:t>10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1B57AB9D-8D40-4D4E-A6EC-30E6550D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1D7E8"/>
                </a:solidFill>
              </a:defRPr>
            </a:pPr>
            <a:r>
              <a:rPr sz="1050" b="1" i="0">
                <a:solidFill>
                  <a:srgbClr val="51D7E8"/>
                </a:solidFill>
              </a:rPr>
              <a:t>BOUNDED ECONOMICS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D2AD9F-C168-4D39-AB8E-6A1D252A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287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7F7F4"/>
                </a:solidFill>
              </a:defRPr>
            </a:pPr>
            <a:r>
              <a:rPr sz="3150" b="1" i="0">
                <a:solidFill>
                  <a:srgbClr val="F7F7F4"/>
                </a:solidFill>
              </a:rPr>
              <a:t>Two caches put an economic ceiling on regeneration</a:t>
            </a:r>
          </a:p>
        </p:txBody>
      </p:sp>
      <p:sp>
        <p:nvSpPr>
          <p:cNvPr id="4" name="economics-lead">
            <a:extLst xmlns:a="http://schemas.openxmlformats.org/drawingml/2006/main">
              <a:ext uri="{FF2B5EF4-FFF2-40B4-BE49-F238E27FC236}">
                <a16:creationId xmlns:a16="http://schemas.microsoft.com/office/drawing/2014/main" id="{052BCAA8-0332-4411-A0ED-F4CDB335F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A6AFBE"/>
                </a:solidFill>
              </a:defRPr>
            </a:pPr>
            <a:r>
              <a:rPr sz="1575" b="0" i="0">
                <a:solidFill>
                  <a:srgbClr val="A6AFBE"/>
                </a:solidFill>
              </a:rPr>
              <a:t>The framework spends model tokens only when intent changes, and compiler time only when source or toolchain inputs change.</a:t>
            </a:r>
          </a:p>
        </p:txBody>
      </p:sp>
      <p:sp>
        <p:nvSpPr>
          <p:cNvPr id="5" name="source-cache">
            <a:extLst xmlns:a="http://schemas.openxmlformats.org/drawingml/2006/main">
              <a:ext uri="{FF2B5EF4-FFF2-40B4-BE49-F238E27FC236}">
                <a16:creationId xmlns:a16="http://schemas.microsoft.com/office/drawing/2014/main" id="{A6F23206-EB15-4662-9901-8BA99CD5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86050"/>
            <a:ext cx="447675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0151E"/>
          </a:solidFill>
          <a:ln xmlns:a="http://schemas.openxmlformats.org/drawingml/2006/main" w="9525">
            <a:solidFill>
              <a:srgbClr val="FF6B57"/>
            </a:solidFill>
            <a:prstDash val="solid"/>
          </a:ln>
        </p:spPr>
      </p:sp>
      <p:sp>
        <p:nvSpPr>
          <p:cNvPr id="6" name="source-cache-tag">
            <a:extLst xmlns:a="http://schemas.openxmlformats.org/drawingml/2006/main">
              <a:ext uri="{FF2B5EF4-FFF2-40B4-BE49-F238E27FC236}">
                <a16:creationId xmlns:a16="http://schemas.microsoft.com/office/drawing/2014/main" id="{49927C4E-7E77-4D01-842A-335BE93C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9718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F6B57"/>
                </a:solidFill>
              </a:defRPr>
            </a:pPr>
            <a:r>
              <a:rPr sz="1050" b="1" i="0">
                <a:solidFill>
                  <a:srgbClr val="FF6B57"/>
                </a:solidFill>
              </a:rPr>
              <a:t>SPEC → SOURCE</a:t>
            </a:r>
          </a:p>
        </p:txBody>
      </p:sp>
      <p:sp>
        <p:nvSpPr>
          <p:cNvPr id="7" name="source-cache-title">
            <a:extLst xmlns:a="http://schemas.openxmlformats.org/drawingml/2006/main">
              <a:ext uri="{FF2B5EF4-FFF2-40B4-BE49-F238E27FC236}">
                <a16:creationId xmlns:a16="http://schemas.microsoft.com/office/drawing/2014/main" id="{6B69D2E1-83BA-44F6-ACBB-09F493614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81375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7F7F4"/>
                </a:solidFill>
              </a:defRPr>
            </a:pPr>
            <a:r>
              <a:rPr sz="1875" b="1" i="0">
                <a:solidFill>
                  <a:srgbClr val="F7F7F4"/>
                </a:solidFill>
              </a:rPr>
              <a:t>Content-addressed source cache</a:t>
            </a:r>
          </a:p>
        </p:txBody>
      </p:sp>
      <p:sp>
        <p:nvSpPr>
          <p:cNvPr id="8" name="source-cache-copy">
            <a:extLst xmlns:a="http://schemas.openxmlformats.org/drawingml/2006/main">
              <a:ext uri="{FF2B5EF4-FFF2-40B4-BE49-F238E27FC236}">
                <a16:creationId xmlns:a16="http://schemas.microsoft.com/office/drawing/2014/main" id="{D645F5E8-1A59-4A27-B3F7-9DD2F831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971925"/>
            <a:ext cx="3600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A6AFBE"/>
                </a:solidFill>
              </a:defRPr>
            </a:pPr>
            <a:r>
              <a:rPr sz="1350" b="0" i="0">
                <a:solidFill>
                  <a:srgbClr val="A6AFBE"/>
                </a:solidFill>
              </a:rPr>
              <a:t>Exact recipe, model binding, skills, and request identity decide reuse. A newer published exact entry can replace local regeneration only after local admission.</a:t>
            </a:r>
          </a:p>
        </p:txBody>
      </p:sp>
      <p:sp>
        <p:nvSpPr>
          <p:cNvPr id="9" name="plus">
            <a:extLst xmlns:a="http://schemas.openxmlformats.org/drawingml/2006/main">
              <a:ext uri="{FF2B5EF4-FFF2-40B4-BE49-F238E27FC236}">
                <a16:creationId xmlns:a16="http://schemas.microsoft.com/office/drawing/2014/main" id="{C7891B4B-82D9-4B42-8DCD-8220A50B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390900"/>
            <a:ext cx="7810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500" b="1" i="0">
                <a:solidFill>
                  <a:srgbClr val="F6B84A"/>
                </a:solidFill>
              </a:defRPr>
            </a:pPr>
            <a:r>
              <a:rPr sz="4500" b="1" i="0">
                <a:solidFill>
                  <a:srgbClr val="F6B84A"/>
                </a:solidFill>
              </a:rPr>
              <a:t>+</a:t>
            </a:r>
          </a:p>
        </p:txBody>
      </p:sp>
      <p:sp>
        <p:nvSpPr>
          <p:cNvPr id="10" name="binary-cache">
            <a:extLst xmlns:a="http://schemas.openxmlformats.org/drawingml/2006/main">
              <a:ext uri="{FF2B5EF4-FFF2-40B4-BE49-F238E27FC236}">
                <a16:creationId xmlns:a16="http://schemas.microsoft.com/office/drawing/2014/main" id="{4DFA65CD-83A2-45E7-BFE7-57A7D68D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86050"/>
            <a:ext cx="447675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C28"/>
          </a:solidFill>
          <a:ln xmlns:a="http://schemas.openxmlformats.org/drawingml/2006/main" w="9525">
            <a:solidFill>
              <a:srgbClr val="51D7E8"/>
            </a:solidFill>
            <a:prstDash val="solid"/>
          </a:ln>
        </p:spPr>
      </p:sp>
      <p:sp>
        <p:nvSpPr>
          <p:cNvPr id="11" name="binary-cache-tag">
            <a:extLst xmlns:a="http://schemas.openxmlformats.org/drawingml/2006/main">
              <a:ext uri="{FF2B5EF4-FFF2-40B4-BE49-F238E27FC236}">
                <a16:creationId xmlns:a16="http://schemas.microsoft.com/office/drawing/2014/main" id="{50AEEC0B-FA73-4819-8ADD-0BF4F9AD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9718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1D7E8"/>
                </a:solidFill>
              </a:defRPr>
            </a:pPr>
            <a:r>
              <a:rPr sz="1050" b="1" i="0">
                <a:solidFill>
                  <a:srgbClr val="51D7E8"/>
                </a:solidFill>
              </a:rPr>
              <a:t>SOURCE → BINARY</a:t>
            </a:r>
          </a:p>
        </p:txBody>
      </p:sp>
      <p:sp>
        <p:nvSpPr>
          <p:cNvPr id="12" name="binary-cache-title">
            <a:extLst xmlns:a="http://schemas.openxmlformats.org/drawingml/2006/main">
              <a:ext uri="{FF2B5EF4-FFF2-40B4-BE49-F238E27FC236}">
                <a16:creationId xmlns:a16="http://schemas.microsoft.com/office/drawing/2014/main" id="{5EDBC0DD-F23E-4353-B191-6125362C6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381375"/>
            <a:ext cx="3524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F7F7F4"/>
                </a:solidFill>
              </a:defRPr>
            </a:pPr>
            <a:r>
              <a:rPr sz="1875" b="1" i="0">
                <a:solidFill>
                  <a:srgbClr val="F7F7F4"/>
                </a:solidFill>
              </a:rPr>
              <a:t>Native build-system cache</a:t>
            </a:r>
          </a:p>
        </p:txBody>
      </p:sp>
      <p:sp>
        <p:nvSpPr>
          <p:cNvPr id="13" name="binary-cache-copy">
            <a:extLst xmlns:a="http://schemas.openxmlformats.org/drawingml/2006/main">
              <a:ext uri="{FF2B5EF4-FFF2-40B4-BE49-F238E27FC236}">
                <a16:creationId xmlns:a16="http://schemas.microsoft.com/office/drawing/2014/main" id="{AF24DA3B-8047-4DCE-8A6C-8FBEF540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3971925"/>
            <a:ext cx="3600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A6AFBE"/>
                </a:solidFill>
              </a:defRPr>
            </a:pPr>
            <a:r>
              <a:rPr sz="1350" b="0" i="0">
                <a:solidFill>
                  <a:srgbClr val="A6AFBE"/>
                </a:solidFill>
              </a:rPr>
              <a:t>Bazel is the strong default because it models the rule graph and aggressively reuses verified build outputs. Explicit build Flavors always win.</a:t>
            </a:r>
          </a:p>
        </p:txBody>
      </p:sp>
      <p:sp>
        <p:nvSpPr>
          <p:cNvPr id="14" name="economics-footer">
            <a:extLst xmlns:a="http://schemas.openxmlformats.org/drawingml/2006/main">
              <a:ext uri="{FF2B5EF4-FFF2-40B4-BE49-F238E27FC236}">
                <a16:creationId xmlns:a16="http://schemas.microsoft.com/office/drawing/2014/main" id="{2160CC80-6CA1-49C4-8664-9EA2B61D1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6B84A"/>
                </a:solidFill>
              </a:defRPr>
            </a:pPr>
            <a:r>
              <a:rPr sz="1725" b="1" i="0">
                <a:solidFill>
                  <a:srgbClr val="F6B84A"/>
                </a:solidFill>
              </a:rPr>
              <a:t>Strong opinions are prompt policy, not handcuffs.</a:t>
            </a:r>
          </a:p>
        </p:txBody>
      </p:sp>
    </p:spTree>
    <p:extLst>
      <p:ext uri="{BB962C8B-B14F-4D97-AF65-F5344CB8AC3E}">
        <p14:creationId xmlns:p14="http://schemas.microsoft.com/office/powerpoint/2010/main" val="16436280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39D1C5D-9A67-40ED-AD04-16735146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8F918D"/>
                </a:solidFill>
              </a:defRPr>
            </a:pPr>
            <a:r>
              <a:rPr sz="900" b="0" i="0">
                <a:solidFill>
                  <a:srgbClr val="8F918D"/>
                </a:solidFill>
              </a:rPr>
              <a:t>11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FAC6B5BE-5586-4B29-942F-962E4FD1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F6B57"/>
                </a:solidFill>
              </a:defRPr>
            </a:pPr>
            <a:r>
              <a:rPr sz="1050" b="1" i="0">
                <a:solidFill>
                  <a:srgbClr val="FF6B57"/>
                </a:solidFill>
              </a:rPr>
              <a:t>CLEAN BOUNDARY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FBCC4A7-D0F7-4A22-A690-48B7603B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668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70A0F"/>
                </a:solidFill>
              </a:defRPr>
            </a:pPr>
            <a:r>
              <a:rPr sz="3000" b="1" i="0">
                <a:solidFill>
                  <a:srgbClr val="070A0F"/>
                </a:solidFill>
              </a:rPr>
              <a:t>Literate AI owns derivation; agent systems own the conversation</a:t>
            </a:r>
          </a:p>
        </p:txBody>
      </p:sp>
      <p:sp>
        <p:nvSpPr>
          <p:cNvPr id="4" name="litai-boundary">
            <a:extLst xmlns:a="http://schemas.openxmlformats.org/drawingml/2006/main">
              <a:ext uri="{FF2B5EF4-FFF2-40B4-BE49-F238E27FC236}">
                <a16:creationId xmlns:a16="http://schemas.microsoft.com/office/drawing/2014/main" id="{14417E53-165C-4120-8CB7-3DA4B6D12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466725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8"/>
            </a:solidFill>
            <a:prstDash val="solid"/>
          </a:ln>
        </p:spPr>
      </p:sp>
      <p:sp>
        <p:nvSpPr>
          <p:cNvPr id="5" name="litai-heading">
            <a:extLst xmlns:a="http://schemas.openxmlformats.org/drawingml/2006/main">
              <a:ext uri="{FF2B5EF4-FFF2-40B4-BE49-F238E27FC236}">
                <a16:creationId xmlns:a16="http://schemas.microsoft.com/office/drawing/2014/main" id="{38C80B12-372F-4440-8129-13FFDA9D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59080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70A0F"/>
                </a:solidFill>
              </a:defRPr>
            </a:pPr>
            <a:r>
              <a:rPr sz="2100" b="1" i="0">
                <a:solidFill>
                  <a:srgbClr val="070A0F"/>
                </a:solidFill>
              </a:rPr>
              <a:t>Literate AI</a:t>
            </a:r>
          </a:p>
        </p:txBody>
      </p:sp>
      <p:sp>
        <p:nvSpPr>
          <p:cNvPr id="6" name="litai-copy">
            <a:extLst xmlns:a="http://schemas.openxmlformats.org/drawingml/2006/main">
              <a:ext uri="{FF2B5EF4-FFF2-40B4-BE49-F238E27FC236}">
                <a16:creationId xmlns:a16="http://schemas.microsoft.com/office/drawing/2014/main" id="{E4D96397-2C1F-4A63-9CDE-F2F23B3B0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238500"/>
            <a:ext cx="3429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15B68"/>
                </a:solidFill>
              </a:defRPr>
            </a:pPr>
            <a:r>
              <a:rPr sz="1500" b="0" i="0">
                <a:solidFill>
                  <a:srgbClr val="515B68"/>
                </a:solidFill>
              </a:rPr>
              <a:t>Specifications and Flavors</a:t>
            </a:r>
          </a:p>
          <a:p xmlns:a="http://schemas.openxmlformats.org/drawingml/2006/main">
            <a:pPr algn="l">
              <a:defRPr sz="1500" b="0" i="0">
                <a:solidFill>
                  <a:srgbClr val="515B68"/>
                </a:solidFill>
              </a:defRPr>
            </a:pPr>
            <a:r>
              <a:rPr sz="1500" b="0" i="0">
                <a:solidFill>
                  <a:srgbClr val="515B68"/>
                </a:solidFill>
              </a:rPr>
              <a:t>Exact generation plans</a:t>
            </a:r>
          </a:p>
          <a:p xmlns:a="http://schemas.openxmlformats.org/drawingml/2006/main">
            <a:pPr algn="l">
              <a:defRPr sz="1500" b="0" i="0">
                <a:solidFill>
                  <a:srgbClr val="515B68"/>
                </a:solidFill>
              </a:defRPr>
            </a:pPr>
            <a:r>
              <a:rPr sz="1500" b="0" i="0">
                <a:solidFill>
                  <a:srgbClr val="515B68"/>
                </a:solidFill>
              </a:rPr>
              <a:t>Source/build/test evidence</a:t>
            </a:r>
          </a:p>
          <a:p xmlns:a="http://schemas.openxmlformats.org/drawingml/2006/main">
            <a:pPr algn="l">
              <a:defRPr sz="1500" b="0" i="0">
                <a:solidFill>
                  <a:srgbClr val="515B68"/>
                </a:solidFill>
              </a:defRPr>
            </a:pPr>
            <a:r>
              <a:rPr sz="1500" b="0" i="0">
                <a:solidFill>
                  <a:srgbClr val="515B68"/>
                </a:solidFill>
              </a:rPr>
              <a:t>Caches, SBOMs, promotion</a:t>
            </a:r>
          </a:p>
          <a:p xmlns:a="http://schemas.openxmlformats.org/drawingml/2006/main">
            <a:pPr algn="l">
              <a:defRPr sz="1500" b="0" i="0">
                <a:solidFill>
                  <a:srgbClr val="515B68"/>
                </a:solidFill>
              </a:defRPr>
            </a:pPr>
            <a:r>
              <a:rPr sz="1500" b="0" i="0">
                <a:solidFill>
                  <a:srgbClr val="515B68"/>
                </a:solidFill>
              </a:rPr>
              <a:t>Reproducible software state</a:t>
            </a:r>
          </a:p>
        </p:txBody>
      </p:sp>
      <p:sp>
        <p:nvSpPr>
          <p:cNvPr id="7" name="boundary-arrow-left">
            <a:extLst xmlns:a="http://schemas.openxmlformats.org/drawingml/2006/main">
              <a:ext uri="{FF2B5EF4-FFF2-40B4-BE49-F238E27FC236}">
                <a16:creationId xmlns:a16="http://schemas.microsoft.com/office/drawing/2014/main" id="{DEAD2C2B-FCF5-48A8-9D04-D32663BA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362325"/>
            <a:ext cx="8572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oundary-arrow-right">
            <a:extLst xmlns:a="http://schemas.openxmlformats.org/drawingml/2006/main">
              <a:ext uri="{FF2B5EF4-FFF2-40B4-BE49-F238E27FC236}">
                <a16:creationId xmlns:a16="http://schemas.microsoft.com/office/drawing/2014/main" id="{E89F1705-1632-4BF9-A277-FAA1E574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857625"/>
            <a:ext cx="8572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oundary-label">
            <a:extLst xmlns:a="http://schemas.openxmlformats.org/drawingml/2006/main">
              <a:ext uri="{FF2B5EF4-FFF2-40B4-BE49-F238E27FC236}">
                <a16:creationId xmlns:a16="http://schemas.microsoft.com/office/drawing/2014/main" id="{C1436BC4-F8A9-4465-B043-D6AE7378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324350"/>
            <a:ext cx="1162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69727D"/>
                </a:solidFill>
              </a:defRPr>
            </a:pPr>
            <a:r>
              <a:rPr sz="1125" b="0" i="0">
                <a:solidFill>
                  <a:srgbClr val="69727D"/>
                </a:solidFill>
              </a:rPr>
              <a:t>shared identities</a:t>
            </a:r>
          </a:p>
          <a:p xmlns:a="http://schemas.openxmlformats.org/drawingml/2006/main">
            <a:pPr algn="ctr">
              <a:defRPr sz="1125" b="0" i="0">
                <a:solidFill>
                  <a:srgbClr val="69727D"/>
                </a:solidFill>
              </a:defRPr>
            </a:pPr>
            <a:r>
              <a:rPr sz="1125" b="0" i="0">
                <a:solidFill>
                  <a:srgbClr val="69727D"/>
                </a:solidFill>
              </a:rPr>
              <a:t>and receipts</a:t>
            </a:r>
          </a:p>
        </p:txBody>
      </p:sp>
      <p:sp>
        <p:nvSpPr>
          <p:cNvPr id="10" name="agent-boundary">
            <a:extLst xmlns:a="http://schemas.openxmlformats.org/drawingml/2006/main">
              <a:ext uri="{FF2B5EF4-FFF2-40B4-BE49-F238E27FC236}">
                <a16:creationId xmlns:a16="http://schemas.microsoft.com/office/drawing/2014/main" id="{58A50236-9794-4ED9-842C-433B23A5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238375"/>
            <a:ext cx="4667250" cy="285750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070A0F"/>
          </a:solidFill>
          <a:ln xmlns:a="http://schemas.openxmlformats.org/drawingml/2006/main" w="9525">
            <a:solidFill>
              <a:srgbClr val="070A0F"/>
            </a:solidFill>
            <a:prstDash val="solid"/>
          </a:ln>
        </p:spPr>
      </p:sp>
      <p:sp>
        <p:nvSpPr>
          <p:cNvPr id="11" name="agent-heading">
            <a:extLst xmlns:a="http://schemas.openxmlformats.org/drawingml/2006/main">
              <a:ext uri="{FF2B5EF4-FFF2-40B4-BE49-F238E27FC236}">
                <a16:creationId xmlns:a16="http://schemas.microsoft.com/office/drawing/2014/main" id="{2CC6EE32-36A7-4818-86AD-34742A3E7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59080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7F7F4"/>
                </a:solidFill>
              </a:defRPr>
            </a:pPr>
            <a:r>
              <a:rPr sz="2100" b="1" i="0">
                <a:solidFill>
                  <a:srgbClr val="F7F7F4"/>
                </a:solidFill>
              </a:rPr>
              <a:t>Agent and task ledger</a:t>
            </a:r>
          </a:p>
        </p:txBody>
      </p:sp>
      <p:sp>
        <p:nvSpPr>
          <p:cNvPr id="12" name="agent-copy">
            <a:extLst xmlns:a="http://schemas.openxmlformats.org/drawingml/2006/main">
              <a:ext uri="{FF2B5EF4-FFF2-40B4-BE49-F238E27FC236}">
                <a16:creationId xmlns:a16="http://schemas.microsoft.com/office/drawing/2014/main" id="{EC7444CC-DBD3-4183-A7CD-5EE5B731F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38500"/>
            <a:ext cx="3429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A6AFBE"/>
                </a:solidFill>
              </a:defRPr>
            </a:pPr>
            <a:r>
              <a:rPr sz="1500" b="0" i="0">
                <a:solidFill>
                  <a:srgbClr val="A6AFBE"/>
                </a:solidFill>
              </a:rPr>
              <a:t>Users and conversations</a:t>
            </a:r>
          </a:p>
          <a:p xmlns:a="http://schemas.openxmlformats.org/drawingml/2006/main">
            <a:pPr algn="l">
              <a:defRPr sz="1500" b="0" i="0">
                <a:solidFill>
                  <a:srgbClr val="A6AFBE"/>
                </a:solidFill>
              </a:defRPr>
            </a:pPr>
            <a:r>
              <a:rPr sz="1500" b="0" i="0">
                <a:solidFill>
                  <a:srgbClr val="A6AFBE"/>
                </a:solidFill>
              </a:rPr>
              <a:t>Tasks, approvals, and ownership</a:t>
            </a:r>
          </a:p>
          <a:p xmlns:a="http://schemas.openxmlformats.org/drawingml/2006/main">
            <a:pPr algn="l">
              <a:defRPr sz="1500" b="0" i="0">
                <a:solidFill>
                  <a:srgbClr val="A6AFBE"/>
                </a:solidFill>
              </a:defRPr>
            </a:pPr>
            <a:r>
              <a:rPr sz="1500" b="0" i="0">
                <a:solidFill>
                  <a:srgbClr val="A6AFBE"/>
                </a:solidFill>
              </a:rPr>
              <a:t>Agent identity and learning</a:t>
            </a:r>
          </a:p>
          <a:p xmlns:a="http://schemas.openxmlformats.org/drawingml/2006/main">
            <a:pPr algn="l">
              <a:defRPr sz="1500" b="0" i="0">
                <a:solidFill>
                  <a:srgbClr val="A6AFBE"/>
                </a:solidFill>
              </a:defRPr>
            </a:pPr>
            <a:r>
              <a:rPr sz="1500" b="0" i="0">
                <a:solidFill>
                  <a:srgbClr val="A6AFBE"/>
                </a:solidFill>
              </a:rPr>
              <a:t>Organizational audit trail</a:t>
            </a:r>
          </a:p>
          <a:p xmlns:a="http://schemas.openxmlformats.org/drawingml/2006/main">
            <a:pPr algn="l">
              <a:defRPr sz="1500" b="0" i="0">
                <a:solidFill>
                  <a:srgbClr val="A6AFBE"/>
                </a:solidFill>
              </a:defRPr>
            </a:pPr>
            <a:r>
              <a:rPr sz="1500" b="0" i="0">
                <a:solidFill>
                  <a:srgbClr val="A6AFBE"/>
                </a:solidFill>
              </a:rPr>
              <a:t>Cross-project coordination</a:t>
            </a:r>
          </a:p>
        </p:txBody>
      </p:sp>
      <p:sp>
        <p:nvSpPr>
          <p:cNvPr id="13" name="boundary-footer">
            <a:extLst xmlns:a="http://schemas.openxmlformats.org/drawingml/2006/main">
              <a:ext uri="{FF2B5EF4-FFF2-40B4-BE49-F238E27FC236}">
                <a16:creationId xmlns:a16="http://schemas.microsoft.com/office/drawing/2014/main" id="{922293B7-17F2-4FBC-8B2E-4E03B4DF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657850"/>
            <a:ext cx="9791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3E4753"/>
                </a:solidFill>
              </a:defRPr>
            </a:pPr>
            <a:r>
              <a:rPr sz="1575" b="1" i="0">
                <a:solidFill>
                  <a:srgbClr val="3E4753"/>
                </a:solidFill>
              </a:rPr>
              <a:t>Neither system needs to subsume the other. The handshake is an exact derivation request and its evidence-bound result.</a:t>
            </a:r>
          </a:p>
        </p:txBody>
      </p:sp>
    </p:spTree>
    <p:extLst>
      <p:ext uri="{BB962C8B-B14F-4D97-AF65-F5344CB8AC3E}">
        <p14:creationId xmlns:p14="http://schemas.microsoft.com/office/powerpoint/2010/main" val="145867181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0A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32C0147-FF60-4974-B77E-A1EC6CD5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87487"/>
                </a:solidFill>
              </a:defRPr>
            </a:pPr>
            <a:r>
              <a:rPr sz="900" b="0" i="0">
                <a:solidFill>
                  <a:srgbClr val="687487"/>
                </a:solidFill>
              </a:rPr>
              <a:t>12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720BEBEC-F544-4EED-B32E-DF7194560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1D7E8"/>
                </a:solidFill>
              </a:defRPr>
            </a:pPr>
            <a:r>
              <a:rPr sz="1050" b="1" i="0">
                <a:solidFill>
                  <a:srgbClr val="51D7E8"/>
                </a:solidFill>
              </a:rPr>
              <a:t>NO-CODE LEVERAGE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45DB23C-0447-4F64-869C-A059F5890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00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7F7F4"/>
                </a:solidFill>
              </a:defRPr>
            </a:pPr>
            <a:r>
              <a:rPr sz="3225" b="1" i="0">
                <a:solidFill>
                  <a:srgbClr val="F7F7F4"/>
                </a:solidFill>
              </a:rPr>
              <a:t>The framework stays small by delegating expertise</a:t>
            </a:r>
          </a:p>
        </p:txBody>
      </p:sp>
      <p:sp>
        <p:nvSpPr>
          <p:cNvPr id="4" name="delegation-lead">
            <a:extLst xmlns:a="http://schemas.openxmlformats.org/drawingml/2006/main">
              <a:ext uri="{FF2B5EF4-FFF2-40B4-BE49-F238E27FC236}">
                <a16:creationId xmlns:a16="http://schemas.microsoft.com/office/drawing/2014/main" id="{F23DCA18-DAEE-4537-BB5A-2995C8300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895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A6AFBE"/>
                </a:solidFill>
              </a:defRPr>
            </a:pPr>
            <a:r>
              <a:rPr sz="1575" b="0" i="0">
                <a:solidFill>
                  <a:srgbClr val="A6AFBE"/>
                </a:solidFill>
              </a:rPr>
              <a:t>Literate AI codifies boundaries and evidence. It asks the best available specialist to perform the work inside them.</a:t>
            </a:r>
          </a:p>
        </p:txBody>
      </p:sp>
      <p:sp>
        <p:nvSpPr>
          <p:cNvPr id="5" name="delegate-0">
            <a:extLst xmlns:a="http://schemas.openxmlformats.org/drawingml/2006/main">
              <a:ext uri="{FF2B5EF4-FFF2-40B4-BE49-F238E27FC236}">
                <a16:creationId xmlns:a16="http://schemas.microsoft.com/office/drawing/2014/main" id="{57148EEF-AE93-4306-82A0-EBBA68C5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90800"/>
            <a:ext cx="3276600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10151E"/>
          </a:solidFill>
          <a:ln xmlns:a="http://schemas.openxmlformats.org/drawingml/2006/main" w="9525">
            <a:solidFill>
              <a:srgbClr val="293343"/>
            </a:solidFill>
            <a:prstDash val="solid"/>
          </a:ln>
        </p:spPr>
      </p:sp>
      <p:sp>
        <p:nvSpPr>
          <p:cNvPr id="6" name="delegate-accent-0">
            <a:extLst xmlns:a="http://schemas.openxmlformats.org/drawingml/2006/main">
              <a:ext uri="{FF2B5EF4-FFF2-40B4-BE49-F238E27FC236}">
                <a16:creationId xmlns:a16="http://schemas.microsoft.com/office/drawing/2014/main" id="{AA1AC98A-D6D9-4463-9246-C15CCF156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90800"/>
            <a:ext cx="3276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elegate-heading-0">
            <a:extLst xmlns:a="http://schemas.openxmlformats.org/drawingml/2006/main">
              <a:ext uri="{FF2B5EF4-FFF2-40B4-BE49-F238E27FC236}">
                <a16:creationId xmlns:a16="http://schemas.microsoft.com/office/drawing/2014/main" id="{8669974D-CC43-46C1-B126-DC38AD69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09900"/>
            <a:ext cx="2705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7F7F4"/>
                </a:solidFill>
              </a:defRPr>
            </a:pPr>
            <a:r>
              <a:rPr sz="1800" b="1" i="0">
                <a:solidFill>
                  <a:srgbClr val="F7F7F4"/>
                </a:solidFill>
              </a:rPr>
              <a:t>Coding agents</a:t>
            </a:r>
          </a:p>
        </p:txBody>
      </p:sp>
      <p:sp>
        <p:nvSpPr>
          <p:cNvPr id="8" name="delegate-detail-0">
            <a:extLst xmlns:a="http://schemas.openxmlformats.org/drawingml/2006/main">
              <a:ext uri="{FF2B5EF4-FFF2-40B4-BE49-F238E27FC236}">
                <a16:creationId xmlns:a16="http://schemas.microsoft.com/office/drawing/2014/main" id="{B0F863B7-B4C3-422B-A351-C06CB8A04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86175"/>
            <a:ext cx="27051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A6AFBE"/>
                </a:solidFill>
              </a:defRPr>
            </a:pPr>
            <a:r>
              <a:rPr sz="1425" b="0" i="0">
                <a:solidFill>
                  <a:srgbClr val="A6AFBE"/>
                </a:solidFill>
              </a:rPr>
              <a:t>Codex</a:t>
            </a:r>
          </a:p>
          <a:p xmlns:a="http://schemas.openxmlformats.org/drawingml/2006/main">
            <a:pPr algn="l">
              <a:defRPr sz="1425" b="0" i="0">
                <a:solidFill>
                  <a:srgbClr val="A6AFBE"/>
                </a:solidFill>
              </a:defRPr>
            </a:pPr>
            <a:r>
              <a:rPr sz="1425" b="0" i="0">
                <a:solidFill>
                  <a:srgbClr val="A6AFBE"/>
                </a:solidFill>
              </a:rPr>
              <a:t>Claude</a:t>
            </a:r>
          </a:p>
          <a:p xmlns:a="http://schemas.openxmlformats.org/drawingml/2006/main">
            <a:pPr algn="l">
              <a:defRPr sz="1425" b="0" i="0">
                <a:solidFill>
                  <a:srgbClr val="A6AFBE"/>
                </a:solidFill>
              </a:defRPr>
            </a:pPr>
            <a:r>
              <a:rPr sz="1425" b="0" i="0">
                <a:solidFill>
                  <a:srgbClr val="A6AFBE"/>
                </a:solidFill>
              </a:rPr>
              <a:t>Cursor Agent</a:t>
            </a:r>
          </a:p>
        </p:txBody>
      </p:sp>
      <p:sp>
        <p:nvSpPr>
          <p:cNvPr id="9" name="delegate-1">
            <a:extLst xmlns:a="http://schemas.openxmlformats.org/drawingml/2006/main">
              <a:ext uri="{FF2B5EF4-FFF2-40B4-BE49-F238E27FC236}">
                <a16:creationId xmlns:a16="http://schemas.microsoft.com/office/drawing/2014/main" id="{CFB512DD-945A-4083-A320-86258D6E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590800"/>
            <a:ext cx="3276600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151C28"/>
          </a:solidFill>
          <a:ln xmlns:a="http://schemas.openxmlformats.org/drawingml/2006/main" w="9525">
            <a:solidFill>
              <a:srgbClr val="293343"/>
            </a:solidFill>
            <a:prstDash val="solid"/>
          </a:ln>
        </p:spPr>
      </p:sp>
      <p:sp>
        <p:nvSpPr>
          <p:cNvPr id="10" name="delegate-accent-1">
            <a:extLst xmlns:a="http://schemas.openxmlformats.org/drawingml/2006/main">
              <a:ext uri="{FF2B5EF4-FFF2-40B4-BE49-F238E27FC236}">
                <a16:creationId xmlns:a16="http://schemas.microsoft.com/office/drawing/2014/main" id="{0AFBFA1B-04F2-4A01-9A73-E03A134EC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590800"/>
            <a:ext cx="3276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D7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elegate-heading-1">
            <a:extLst xmlns:a="http://schemas.openxmlformats.org/drawingml/2006/main">
              <a:ext uri="{FF2B5EF4-FFF2-40B4-BE49-F238E27FC236}">
                <a16:creationId xmlns:a16="http://schemas.microsoft.com/office/drawing/2014/main" id="{89FFA20E-6DF1-440A-9BF1-392EDBF6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009900"/>
            <a:ext cx="2705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7F7F4"/>
                </a:solidFill>
              </a:defRPr>
            </a:pPr>
            <a:r>
              <a:rPr sz="1800" b="1" i="0">
                <a:solidFill>
                  <a:srgbClr val="F7F7F4"/>
                </a:solidFill>
              </a:rPr>
              <a:t>Native toolchains</a:t>
            </a:r>
          </a:p>
        </p:txBody>
      </p:sp>
      <p:sp>
        <p:nvSpPr>
          <p:cNvPr id="12" name="delegate-detail-1">
            <a:extLst xmlns:a="http://schemas.openxmlformats.org/drawingml/2006/main">
              <a:ext uri="{FF2B5EF4-FFF2-40B4-BE49-F238E27FC236}">
                <a16:creationId xmlns:a16="http://schemas.microsoft.com/office/drawing/2014/main" id="{E5801313-530D-463A-98F9-B5F1F5B5A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686175"/>
            <a:ext cx="27051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A6AFBE"/>
                </a:solidFill>
              </a:defRPr>
            </a:pPr>
            <a:r>
              <a:rPr sz="1425" b="0" i="0">
                <a:solidFill>
                  <a:srgbClr val="A6AFBE"/>
                </a:solidFill>
              </a:rPr>
              <a:t>Bazel or chosen build</a:t>
            </a:r>
          </a:p>
          <a:p xmlns:a="http://schemas.openxmlformats.org/drawingml/2006/main">
            <a:pPr algn="l">
              <a:defRPr sz="1425" b="0" i="0">
                <a:solidFill>
                  <a:srgbClr val="A6AFBE"/>
                </a:solidFill>
              </a:defRPr>
            </a:pPr>
            <a:r>
              <a:rPr sz="1425" b="0" i="0">
                <a:solidFill>
                  <a:srgbClr val="A6AFBE"/>
                </a:solidFill>
              </a:rPr>
              <a:t>Compilers and runtimes</a:t>
            </a:r>
          </a:p>
          <a:p xmlns:a="http://schemas.openxmlformats.org/drawingml/2006/main">
            <a:pPr algn="l">
              <a:defRPr sz="1425" b="0" i="0">
                <a:solidFill>
                  <a:srgbClr val="A6AFBE"/>
                </a:solidFill>
              </a:defRPr>
            </a:pPr>
            <a:r>
              <a:rPr sz="1425" b="0" i="0">
                <a:solidFill>
                  <a:srgbClr val="A6AFBE"/>
                </a:solidFill>
              </a:rPr>
              <a:t>Package ecosystems</a:t>
            </a:r>
          </a:p>
        </p:txBody>
      </p:sp>
      <p:sp>
        <p:nvSpPr>
          <p:cNvPr id="13" name="delegate-2">
            <a:extLst xmlns:a="http://schemas.openxmlformats.org/drawingml/2006/main">
              <a:ext uri="{FF2B5EF4-FFF2-40B4-BE49-F238E27FC236}">
                <a16:creationId xmlns:a16="http://schemas.microsoft.com/office/drawing/2014/main" id="{A25537AC-DEC2-40AB-AC54-73726107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590800"/>
            <a:ext cx="3276600" cy="25336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10151E"/>
          </a:solidFill>
          <a:ln xmlns:a="http://schemas.openxmlformats.org/drawingml/2006/main" w="9525">
            <a:solidFill>
              <a:srgbClr val="293343"/>
            </a:solidFill>
            <a:prstDash val="solid"/>
          </a:ln>
        </p:spPr>
      </p:sp>
      <p:sp>
        <p:nvSpPr>
          <p:cNvPr id="14" name="delegate-accent-2">
            <a:extLst xmlns:a="http://schemas.openxmlformats.org/drawingml/2006/main">
              <a:ext uri="{FF2B5EF4-FFF2-40B4-BE49-F238E27FC236}">
                <a16:creationId xmlns:a16="http://schemas.microsoft.com/office/drawing/2014/main" id="{11716FAF-66DD-40F6-A6E5-62E73E59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590800"/>
            <a:ext cx="32766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B8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delegate-heading-2">
            <a:extLst xmlns:a="http://schemas.openxmlformats.org/drawingml/2006/main">
              <a:ext uri="{FF2B5EF4-FFF2-40B4-BE49-F238E27FC236}">
                <a16:creationId xmlns:a16="http://schemas.microsoft.com/office/drawing/2014/main" id="{67264079-BD23-4BBC-86CA-C14F9976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009900"/>
            <a:ext cx="2705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7F7F4"/>
                </a:solidFill>
              </a:defRPr>
            </a:pPr>
            <a:r>
              <a:rPr sz="1800" b="1" i="0">
                <a:solidFill>
                  <a:srgbClr val="F7F7F4"/>
                </a:solidFill>
              </a:rPr>
              <a:t>Exact skills</a:t>
            </a:r>
          </a:p>
        </p:txBody>
      </p:sp>
      <p:sp>
        <p:nvSpPr>
          <p:cNvPr id="16" name="delegate-detail-2">
            <a:extLst xmlns:a="http://schemas.openxmlformats.org/drawingml/2006/main">
              <a:ext uri="{FF2B5EF4-FFF2-40B4-BE49-F238E27FC236}">
                <a16:creationId xmlns:a16="http://schemas.microsoft.com/office/drawing/2014/main" id="{739E84C1-C8D4-4767-AC5B-BDC0D3284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686175"/>
            <a:ext cx="27051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A6AFBE"/>
                </a:solidFill>
              </a:defRPr>
            </a:pPr>
            <a:r>
              <a:rPr sz="1425" b="0" i="0">
                <a:solidFill>
                  <a:srgbClr val="A6AFBE"/>
                </a:solidFill>
              </a:rPr>
              <a:t>Language conversion</a:t>
            </a:r>
          </a:p>
          <a:p xmlns:a="http://schemas.openxmlformats.org/drawingml/2006/main">
            <a:pPr algn="l">
              <a:defRPr sz="1425" b="0" i="0">
                <a:solidFill>
                  <a:srgbClr val="A6AFBE"/>
                </a:solidFill>
              </a:defRPr>
            </a:pPr>
            <a:r>
              <a:rPr sz="1425" b="0" i="0">
                <a:solidFill>
                  <a:srgbClr val="A6AFBE"/>
                </a:solidFill>
              </a:rPr>
              <a:t>Build-system policy</a:t>
            </a:r>
          </a:p>
          <a:p xmlns:a="http://schemas.openxmlformats.org/drawingml/2006/main">
            <a:pPr algn="l">
              <a:defRPr sz="1425" b="0" i="0">
                <a:solidFill>
                  <a:srgbClr val="A6AFBE"/>
                </a:solidFill>
              </a:defRPr>
            </a:pPr>
            <a:r>
              <a:rPr sz="1425" b="0" i="0">
                <a:solidFill>
                  <a:srgbClr val="A6AFBE"/>
                </a:solidFill>
              </a:rPr>
              <a:t>Source promotion</a:t>
            </a:r>
          </a:p>
        </p:txBody>
      </p:sp>
      <p:sp>
        <p:nvSpPr>
          <p:cNvPr id="17" name="delegation-footer">
            <a:extLst xmlns:a="http://schemas.openxmlformats.org/drawingml/2006/main">
              <a:ext uri="{FF2B5EF4-FFF2-40B4-BE49-F238E27FC236}">
                <a16:creationId xmlns:a16="http://schemas.microsoft.com/office/drawing/2014/main" id="{293268FC-9024-4A1B-B7D8-D04F72FD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657850"/>
            <a:ext cx="102489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7EE0A1"/>
                </a:solidFill>
              </a:defRPr>
            </a:pPr>
            <a:r>
              <a:rPr sz="1575" b="1" i="0">
                <a:solidFill>
                  <a:srgbClr val="7EE0A1"/>
                </a:solidFill>
              </a:rPr>
              <a:t>Static code is reserved for contracts that must be deterministic. Expert work remains readable, replaceable skill policy.</a:t>
            </a:r>
          </a:p>
        </p:txBody>
      </p:sp>
    </p:spTree>
    <p:extLst>
      <p:ext uri="{BB962C8B-B14F-4D97-AF65-F5344CB8AC3E}">
        <p14:creationId xmlns:p14="http://schemas.microsoft.com/office/powerpoint/2010/main" val="183597694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0A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952CF71-A195-4842-8A30-B4C57EB0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87487"/>
                </a:solidFill>
              </a:defRPr>
            </a:pPr>
            <a:r>
              <a:rPr sz="900" b="0" i="0">
                <a:solidFill>
                  <a:srgbClr val="687487"/>
                </a:solidFill>
              </a:rPr>
              <a:t>13</a:t>
            </a:r>
          </a:p>
        </p:txBody>
      </p:sp>
      <p:sp>
        <p:nvSpPr>
          <p:cNvPr id="2" name="close-accent">
            <a:extLst xmlns:a="http://schemas.openxmlformats.org/drawingml/2006/main">
              <a:ext uri="{FF2B5EF4-FFF2-40B4-BE49-F238E27FC236}">
                <a16:creationId xmlns:a16="http://schemas.microsoft.com/office/drawing/2014/main" id="{7865204C-72B8-4C3F-81A5-26A57FB3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914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close-brand">
            <a:extLst xmlns:a="http://schemas.openxmlformats.org/drawingml/2006/main">
              <a:ext uri="{FF2B5EF4-FFF2-40B4-BE49-F238E27FC236}">
                <a16:creationId xmlns:a16="http://schemas.microsoft.com/office/drawing/2014/main" id="{6C5F574F-B3C5-4C95-9A11-DAF915A4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1D7E8"/>
                </a:solidFill>
              </a:defRPr>
            </a:pPr>
            <a:r>
              <a:rPr sz="1125" b="1" i="0">
                <a:solidFill>
                  <a:srgbClr val="51D7E8"/>
                </a:solidFill>
              </a:rPr>
              <a:t>LITERATE AI</a:t>
            </a:r>
          </a:p>
        </p:txBody>
      </p:sp>
      <p:sp>
        <p:nvSpPr>
          <p:cNvPr id="4" name="close-title">
            <a:extLst xmlns:a="http://schemas.openxmlformats.org/drawingml/2006/main">
              <a:ext uri="{FF2B5EF4-FFF2-40B4-BE49-F238E27FC236}">
                <a16:creationId xmlns:a16="http://schemas.microsoft.com/office/drawing/2014/main" id="{4EF42297-77CC-4EAD-ABC7-302F8ED3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809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75" b="1" i="0">
                <a:solidFill>
                  <a:srgbClr val="F7F7F4"/>
                </a:solidFill>
              </a:defRPr>
            </a:pPr>
            <a:r>
              <a:rPr sz="3675" b="1" i="0">
                <a:solidFill>
                  <a:srgbClr val="F7F7F4"/>
                </a:solidFill>
              </a:rPr>
              <a:t>Start with one real application</a:t>
            </a:r>
          </a:p>
        </p:txBody>
      </p:sp>
      <p:sp>
        <p:nvSpPr>
          <p:cNvPr id="5" name="close-lead">
            <a:extLst xmlns:a="http://schemas.openxmlformats.org/drawingml/2006/main">
              <a:ext uri="{FF2B5EF4-FFF2-40B4-BE49-F238E27FC236}">
                <a16:creationId xmlns:a16="http://schemas.microsoft.com/office/drawing/2014/main" id="{880E6B15-9FB5-4836-B6BB-6C50F97C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7429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A6AFBE"/>
                </a:solidFill>
              </a:defRPr>
            </a:pPr>
            <a:r>
              <a:rPr sz="1875" b="0" i="0">
                <a:solidFill>
                  <a:srgbClr val="A6AFBE"/>
                </a:solidFill>
              </a:rPr>
              <a:t>Specify behavior. Choose a target. Inspect the plan. Build it from nothing. Challenge the result.</a:t>
            </a:r>
          </a:p>
        </p:txBody>
      </p:sp>
      <p:sp>
        <p:nvSpPr>
          <p:cNvPr id="6" name="command-box">
            <a:extLst xmlns:a="http://schemas.openxmlformats.org/drawingml/2006/main">
              <a:ext uri="{FF2B5EF4-FFF2-40B4-BE49-F238E27FC236}">
                <a16:creationId xmlns:a16="http://schemas.microsoft.com/office/drawing/2014/main" id="{D9368E66-5E54-4028-BDD1-6EB9B7A8C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7143750" cy="165735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10151E"/>
          </a:solidFill>
          <a:ln xmlns:a="http://schemas.openxmlformats.org/drawingml/2006/main" w="9525">
            <a:solidFill>
              <a:srgbClr val="293343"/>
            </a:solidFill>
            <a:prstDash val="solid"/>
          </a:ln>
        </p:spPr>
      </p:sp>
      <p:sp>
        <p:nvSpPr>
          <p:cNvPr id="7" name="command-one">
            <a:extLst xmlns:a="http://schemas.openxmlformats.org/drawingml/2006/main">
              <a:ext uri="{FF2B5EF4-FFF2-40B4-BE49-F238E27FC236}">
                <a16:creationId xmlns:a16="http://schemas.microsoft.com/office/drawing/2014/main" id="{12692DBA-4004-4607-9929-8BDE7AFA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33800"/>
            <a:ext cx="6334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51D7E8"/>
                </a:solidFill>
              </a:defRPr>
            </a:pPr>
            <a:r>
              <a:rPr sz="1350" b="0" i="0">
                <a:solidFill>
                  <a:srgbClr val="51D7E8"/>
                </a:solidFill>
              </a:rPr>
              <a:t>$ litai plan components/app --flavor=+linux --flavor=+rust</a:t>
            </a:r>
          </a:p>
        </p:txBody>
      </p:sp>
      <p:sp>
        <p:nvSpPr>
          <p:cNvPr id="8" name="command-two">
            <a:extLst xmlns:a="http://schemas.openxmlformats.org/drawingml/2006/main">
              <a:ext uri="{FF2B5EF4-FFF2-40B4-BE49-F238E27FC236}">
                <a16:creationId xmlns:a16="http://schemas.microsoft.com/office/drawing/2014/main" id="{6A58D365-FF05-4311-BEF5-7BFFEE78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67200"/>
            <a:ext cx="63341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6B84A"/>
                </a:solidFill>
              </a:defRPr>
            </a:pPr>
            <a:r>
              <a:rPr sz="1350" b="0" i="0">
                <a:solidFill>
                  <a:srgbClr val="F6B84A"/>
                </a:solidFill>
              </a:rPr>
              <a:t>$ litai rebuild . --allow-host-execution …</a:t>
            </a:r>
          </a:p>
        </p:txBody>
      </p:sp>
      <p:sp>
        <p:nvSpPr>
          <p:cNvPr id="9" name="close-statement">
            <a:extLst xmlns:a="http://schemas.openxmlformats.org/drawingml/2006/main">
              <a:ext uri="{FF2B5EF4-FFF2-40B4-BE49-F238E27FC236}">
                <a16:creationId xmlns:a16="http://schemas.microsoft.com/office/drawing/2014/main" id="{7066BECC-D6F3-4BBA-8751-CCAAAB026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1813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2250" b="1" i="0">
                <a:solidFill>
                  <a:srgbClr val="F7F7F4"/>
                </a:solidFill>
              </a:defRPr>
            </a:pPr>
            <a:r>
              <a:rPr sz="2250" b="1" i="0">
                <a:solidFill>
                  <a:srgbClr val="F7F7F4"/>
                </a:solidFill>
              </a:rPr>
              <a:t>Write the system you mean.</a:t>
            </a:r>
          </a:p>
          <a:p xmlns:a="http://schemas.openxmlformats.org/drawingml/2006/main">
            <a:pPr algn="r">
              <a:defRPr sz="2250" b="1" i="0">
                <a:solidFill>
                  <a:srgbClr val="F7F7F4"/>
                </a:solidFill>
              </a:defRPr>
            </a:pPr>
            <a:r>
              <a:rPr sz="2250" b="1" i="0">
                <a:solidFill>
                  <a:srgbClr val="F7F7F4"/>
                </a:solidFill>
              </a:rPr>
              <a:t>Rebuild everything else.</a:t>
            </a:r>
          </a:p>
        </p:txBody>
      </p:sp>
      <p:sp>
        <p:nvSpPr>
          <p:cNvPr id="10" name="close-url">
            <a:extLst xmlns:a="http://schemas.openxmlformats.org/drawingml/2006/main">
              <a:ext uri="{FF2B5EF4-FFF2-40B4-BE49-F238E27FC236}">
                <a16:creationId xmlns:a16="http://schemas.microsoft.com/office/drawing/2014/main" id="{81BF6544-6CCD-4325-8B3A-724DEE5D8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687487"/>
                </a:solidFill>
              </a:defRPr>
            </a:pPr>
            <a:r>
              <a:rPr sz="1200" b="0" i="0">
                <a:solidFill>
                  <a:srgbClr val="687487"/>
                </a:solidFill>
              </a:rPr>
              <a:t>github.com/NVIDIA-dev/literate-ai</a:t>
            </a:r>
          </a:p>
        </p:txBody>
      </p:sp>
      <p:sp>
        <p:nvSpPr>
          <p:cNvPr id="1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CE6E1A9-FB53-431C-85E1-1C32B968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198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87487"/>
                </a:solidFill>
              </a:defRPr>
            </a:pPr>
            <a:r>
              <a:rPr sz="900" b="0" i="0">
                <a:solidFill>
                  <a:srgbClr val="687487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5768011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2026-08-05T13:18:09.8180000Z</dcterms:created>
  <dcterms:modified xsi:type="dcterms:W3CDTF">2026-08-05T13:18:09.8180000Z</dcterms:modified>
</coreProperties>
</file>