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jp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Lst>
  <p:sldSz cx="12192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1" Type="http://schemas.openxmlformats.org/officeDocument/2006/relationships/slide" Target="slides/slide24.xml"/><Relationship Id="rId32" Type="http://schemas.openxmlformats.org/officeDocument/2006/relationships/slide" Target="slides/slide25.xml"/><Relationship Id="rId33" Type="http://schemas.openxmlformats.org/officeDocument/2006/relationships/slide" Target="slides/slide2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Opening frame. This deck argues for a focused application-layer investment; it is not a product-completion announcement.</a:t>
            </a:r>
          </a:p>
          <a:p>
            <a:r>
              <a:t>Slides 7 through 11 are the technical sequence and slides 19 through 22 are the release-engineering sequence; point engineering reviewers there, a decision audience can move past them.</a:t>
            </a:r>
          </a:p>
          <a:p>
            <a:r>
              <a:t>Every quantified figure in this deck traces to source-notes.md. Nothing here is a modeled ROI or productivity estimate.</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problem statement is qualitative and deliberately carries no figures. Do not attach a drift or duplication statistic to it.</a:t>
            </a:r>
          </a:p>
          <a:p>
            <a:r>
              <a:t>The claim is structural: knowledge is re-expressed per copy, so every copy becomes an independent place for it to diverge.</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This is the thesis slide. The three mechanisms behind it are shown on slides 7, 8 and 9 respectively — do not treat this diagram as the explanation.</a:t>
            </a:r>
          </a:p>
          <a:p>
            <a:r>
              <a:t>"Candidate" is precise: generated source holds no build, acceptance, cache-membership, or publication authority until the current gates pass.</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Current matrix: Python 3.11+, C++17, Rust 2021, JavaScript/Node 20+, TypeScript, Swift, Go, Zig, and Elixir/OTP 27+; Bazel, GNU Make, CMake, Cargo, Mix, and repo-man; macOS, Linux, and Windows Flavors. Mix (build-mix) is new in 1.2.</a:t>
            </a:r>
          </a:p>
          <a:p>
            <a:r>
              <a:t>Packaging Flavors are pip, Conan, apt, Homebrew, WinGet, Chocolatey, Cargo, npm, and ZIP. Hex is not a package provider: build-mix carries a Hex toolchain constraint, and Hex packages are checksum-pinned dependency inputs. Multi-provider planning is implemented; native construction and independent verification are live for pip wheels, Conan cache archives, and local Debian packages on compatible Linux hosts.</a:t>
            </a:r>
          </a:p>
          <a:p>
            <a:r>
              <a:t>The separate host installer selects one strict CycloneDX prerequisite SBOM by OS, CPU, and accelerator coordinate, then delegates missing native packages to APT, Homebrew, or WinGet only after consent.</a:t>
            </a:r>
          </a:p>
          <a:p>
            <a:r>
              <a:t>The private user-owned inventory currently has six workers spanning macOS ARM64, Windows 11 CPU/GPU, Ubuntu 24.04 CPU/GPU, and Ubuntu 26.04 CPU. The deck does not disclose endpoints or claim the full Cartesian matrix is qualified.</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These are repository contracts and samples, not product mockups. The harness catalogs 26 behavior applications, including three explicit OS pins.</a:t>
            </a:r>
          </a:p>
          <a:p>
            <a:r>
              <a:t>The multi-entrypoint lifecycle carries every deployment unit through build, TEST, EXECUTE, package dispatch, independent acceptance, receipts, and SBOM evidence. The durable split portfolio keeps frontend, API, collector, and SQLite cache as separate generated authority boundaries.</a:t>
            </a:r>
          </a:p>
          <a:p>
            <a:r>
              <a:t>The opt-in sample package target constructs and independently verifies pip wheels and Conan cache archives. Host installation is a separate SBOM-driven prerequisite contract and does not claim native application-package construction for APT, Homebrew, or WinGet.</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Aspirational framing, explicitly labeled as the next step rather than current behavior.</a:t>
            </a:r>
          </a:p>
          <a:p>
            <a:r>
              <a:t>This slide closes the argument section. The next five slides answer "how does it actually work" before the deck returns to consequences.</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Both excerpts are verbatim from the repository sample at components/money-calculation/. Nothing on this slide is illustrative prose.</a:t>
            </a:r>
          </a:p>
          <a:p>
            <a:r>
              <a:t>This is the slide that earns the thesis. A deck claiming readable intent is the product must show the readable intent.</a:t>
            </a:r>
          </a:p>
          <a:p>
            <a:r>
              <a:t>The right panel is the reuse boundary: consumers bind to a public process contract, never to provider source layout. That is what makes a provider's private implementation replaceable without touching its consumers.</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Authority: docs/architecture/component-execution-plans.md, "Generation-key boundary". Every line on this slide is a stated rule, not a summary.</a:t>
            </a:r>
          </a:p>
          <a:p>
            <a:r>
              <a:t>The refusal column is the substantive engineering claim. Binding aggregate revisions would be the easy implementation and would destroy both reuse and the acceptance-oracle separation.</a:t>
            </a:r>
          </a:p>
          <a:p>
            <a:r>
              <a:t>ComponentGenerationPlan still retains the exact direct edges for audit; cache membership uses generation_key.identity. The audit plan may legitimately change when a provider revision changes even while the consumer source key remains reusable.</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Authority: docs/architecture/component-execution-plans.md, sections "Stable action layers" and "Bounded incremental generation".</a:t>
            </a:r>
          </a:p>
          <a:p>
            <a:r>
              <a:t>This is the cost-control answer. If asked "what does a run cost": concurrency is explicitly bounded, per-node budgets are exact and enforced after the fact, and a cache hit reports no model execution at all.</a:t>
            </a:r>
          </a:p>
          <a:p>
            <a:r>
              <a:t>ComponentExecutionPlan carries one action plan for every canonical phase: generate, validate, build, run, package, deploy.</a:t>
            </a:r>
          </a:p>
          <a:p>
            <a:r>
              <a:t>The planner rechecks closure, cycles, and exact public-interface bindings before a coding CLI can run, and never repairs an interface failure by exposing a dependency's private material.</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Authority: docs/architecture/component-execution-plans.md, "Bounded incremental generation" and the accepted-source membership path.</a:t>
            </a:r>
          </a:p>
          <a:p>
            <a:r>
              <a:t>The cache-hit row is the one most audiences do not expect. Matching identities authorize reuse of the immutable source artifacts only; the service creates a new candidate, output, and provenance projection bound to the current prepared node and reruns every current gate.</a:t>
            </a:r>
          </a:p>
          <a:p>
            <a:r>
              <a:t>Any prepared recipe lock must equal the current execution-plan lock. A mismatch fails before work starts.</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Authority: docs/architecture/production-containment-threat-model.md and the typed build boundary in component-execution-plans.md.</a:t>
            </a:r>
          </a:p>
          <a:p>
            <a:r>
              <a:t>Do not soften the orange band. The threat model document itself opens by saying it is a contract, not a claim that production containment backends exist.</a:t>
            </a:r>
          </a:p>
          <a:p>
            <a:r>
              <a:t>The declaration-cannot-name-a-source-bundle rule is the concrete expression of "generated source is untrusted": the build's authority is fixed before the model produces anything.</a:t>
            </a:r>
          </a:p>
          <a:p>
            <a:r>
              <a:t>A future trusted launcher authorization must precede execution, and authenticated OPS-300 evidence must qualify the resulting report.</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Independent acceptance is a separate oracle from the generating model. That separation is exactly why the generation key refuses to bind aggregate authoring revisions (slide 8).</a:t>
            </a:r>
          </a:p>
          <a:p>
            <a:r>
              <a:t>Pre-build and post-build CycloneDX evidence are supported today; authority is docs/architecture/sbom-and-dependency-graph.md.</a:t>
            </a:r>
          </a:p>
          <a:p>
            <a:r>
              <a:t>Each per-node result binds the current context and budget identities and is the common journal, benchmark, and receipt-facing evidence surface.</a:t>
            </a:r>
          </a:p>
          <a:p>
            <a:r>
              <a:t>The release evidence ledger retains failed sample scratch, installed workspaces, transcripts, and diagnostics while successful steps still clean up.</a:t>
            </a:r>
          </a:p>
        </p:txBody>
      </p:sp>
      <p:sp>
        <p:nvSpPr>
          <p:cNvPr id="4" name="Slide Number Placeholder 3"/>
          <p:cNvSpPr>
            <a:spLocks noGrp="1"/>
          </p:cNvSpPr>
          <p:nvPr>
            <p:ph type="sldNum" idx="5" sz="quarter"/>
          </p:nvPr>
        </p:nvSpPr>
        <p:spPr/>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This is the implemented durable-split-service portfolio from samples/_harness/durable-split-service/portfolio.json, not an illustrative architecture. Collection and serving are independently executable Standard roots that share the snapshot-cache capability.</a:t>
            </a:r>
          </a:p>
          <a:p>
            <a:r>
              <a:t>The cache owns exact schema and migration; the collector alone invokes the upstream fixture; the API is read-only; browser acceptance exercises the frontend. Failure, retry, lease, restart, and idempotence are verified as cross-process flows.</a:t>
            </a:r>
          </a:p>
          <a:p>
            <a:r>
              <a:t>The general planner still supports arbitrary acyclic graphs, rejects cycles, validates exact interface bindings, emits provider-before-consumer layers, and never gives a consumer private transitive Component detail.</a:t>
            </a:r>
          </a:p>
        </p:txBody>
      </p:sp>
      <p:sp>
        <p:nvSpPr>
          <p:cNvPr id="4" name="Slide Number Placeholder 3"/>
          <p:cNvSpPr>
            <a:spLocks noGrp="1"/>
          </p:cNvSpPr>
          <p:nvPr>
            <p:ph type="sldNum" idx="5" sz="quarter"/>
          </p:nvPr>
        </p:nvSpPr>
        <p:spPr/>
      </p:sp>
    </p:spTree>
  </p:cSld>
  <p:clrMapOvr>
    <a:masterClrMapping/>
  </p:clrMapOvr>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Flavor axes include build.system, implementation.language-ecosystem, platform.os, packaging, toolchain, and documentation.ecosystem.</a:t>
            </a:r>
          </a:p>
          <a:p>
            <a:r>
              <a:t>Packaging is multi-value: compatible providers form independent plans. OS constraints still reject apt, Homebrew, WinGet, or Chocolatey on incompatible targets before generation.</a:t>
            </a:r>
          </a:p>
          <a:p>
            <a:r>
              <a:t>The documentation.ecosystem axis governs format and collaboration surface, never product claims, approval state, build execution, or release authority.</a:t>
            </a:r>
          </a:p>
        </p:txBody>
      </p:sp>
      <p:sp>
        <p:nvSpPr>
          <p:cNvPr id="4" name="Slide Number Placeholder 3"/>
          <p:cNvSpPr>
            <a:spLocks noGrp="1"/>
          </p:cNvSpPr>
          <p:nvPr>
            <p:ph type="sldNum" idx="5" sz="quarter"/>
          </p:nvPr>
        </p:nvSpPr>
        <p:spPr/>
      </p:sp>
    </p:spTree>
  </p:cSld>
  <p:clrMapOvr>
    <a:masterClrMapping/>
  </p:clrMapOvr>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Implemented by scripts/fanout_samples.py and documented in docs/user/samples.md. Six configured worker entries execute with bounded parallelism and platform Flavors selected from the user-owned inventory.</a:t>
            </a:r>
          </a:p>
          <a:p>
            <a:r>
              <a:t>The catalog retains every sample for readers. Executable discovery admits a pinned sample only when its platform matches the worker, before a coding agent is invoked.</a:t>
            </a:r>
          </a:p>
          <a:p>
            <a:r>
              <a:t>Inventory is not passing evidence. Successful target IDs are checkpointed under OBJ_DIR, and a completed repair cycle still requires one clean from-zero rerun for release evidence.</a:t>
            </a:r>
          </a:p>
        </p:txBody>
      </p:sp>
      <p:sp>
        <p:nvSpPr>
          <p:cNvPr id="4" name="Slide Number Placeholder 3"/>
          <p:cNvSpPr>
            <a:spLocks noGrp="1"/>
          </p:cNvSpPr>
          <p:nvPr>
            <p:ph type="sldNum" idx="5" sz="quarter"/>
          </p:nvPr>
        </p:nvSpPr>
        <p:spPr/>
      </p:sp>
    </p:spTree>
  </p:cSld>
  <p:clrMapOvr>
    <a:masterClrMapping/>
  </p:clrMapOvr>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"Content-identified" is literal: identities are content addresses, which is what lets these four views reference the same objects without a synchronization process.</a:t>
            </a:r>
          </a:p>
          <a:p>
            <a:r>
              <a:t>This is a consequence slide. Its mechanism was established on slides 8 and 9.</a:t>
            </a:r>
          </a:p>
        </p:txBody>
      </p:sp>
      <p:sp>
        <p:nvSpPr>
          <p:cNvPr id="4" name="Slide Number Placeholder 3"/>
          <p:cNvSpPr>
            <a:spLocks noGrp="1"/>
          </p:cNvSpPr>
          <p:nvPr>
            <p:ph type="sldNum" idx="5" sz="quarter"/>
          </p:nvPr>
        </p:nvSpPr>
        <p:spPr/>
      </p:sp>
    </p:spTree>
  </p:cSld>
  <p:clrMapOvr>
    <a:masterClrMapping/>
  </p:clrMapOvr>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Authority: docs/architecture/source-promotion.md and the source-qualification schema.</a:t>
            </a:r>
          </a:p>
          <a:p>
            <a:r>
              <a:t>The current qualification model carries a v2-required boundary. Draft generation is explicitly not automatic authority transfer.</a:t>
            </a:r>
          </a:p>
          <a:p>
            <a:r>
              <a:t>Do not claim live repository acquisition as an ordinary generation behavior. That has not become implemented and verified.</a:t>
            </a:r>
          </a:p>
        </p:txBody>
      </p:sp>
      <p:sp>
        <p:nvSpPr>
          <p:cNvPr id="4" name="Slide Number Placeholder 3"/>
          <p:cNvSpPr>
            <a:spLocks noGrp="1"/>
          </p:cNvSpPr>
          <p:nvPr>
            <p:ph type="sldNum" idx="5" sz="quarter"/>
          </p:nvPr>
        </p:nvSpPr>
        <p:spPr/>
      </p:sp>
    </p:spTree>
  </p:cSld>
  <p:clrMapOvr>
    <a:masterClrMapping/>
  </p:clrMapOvr>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Current litai help includes deterministic design, config, work, document, skills, and prompt surfaces alongside release, package, lifecycle, worker, graph, and source-to-specification commands. Diagnostic and connector verbs do not authorize a release.</a:t>
            </a:r>
          </a:p>
          <a:p>
            <a:r>
              <a:t>Package plan is read-only. Package build reruns the accepted Standard lifecycle before constructing selected pip, Conan, or (on compatible Linux hosts) Debian bytes beneath OBJ_DIR; package verify independently reopens them. None of these verbs publishes.</a:t>
            </a:r>
          </a:p>
          <a:p>
            <a:r>
              <a:t>Host configuration paths and 0.8.x migration are centralized behind litai config. make install reads a tuple-specific native prerequisite SBOM; make uninstall removes only manifest-owned Literate AI paths.</a:t>
            </a:r>
          </a:p>
          <a:p>
            <a:r>
              <a:t>Native build and package managers remain delegated execution engines, never specification authority.</a:t>
            </a:r>
          </a:p>
        </p:txBody>
      </p:sp>
      <p:sp>
        <p:nvSpPr>
          <p:cNvPr id="4" name="Slide Number Placeholder 3"/>
          <p:cNvSpPr>
            <a:spLocks noGrp="1"/>
          </p:cNvSpPr>
          <p:nvPr>
            <p:ph type="sldNum" idx="5" sz="quarter"/>
          </p:nvPr>
        </p:nvSpPr>
        <p:spPr/>
      </p:sp>
    </p:spTree>
  </p:cSld>
  <p:clrMapOvr>
    <a:masterClrMapping/>
  </p:clrMapOvr>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Authority: scripts/run_checkpointed_unittests.py, src/literate_ai/test_checkpointing.py, and docs/user/troubleshooting.md's checkpoint sections.</a:t>
            </a:r>
          </a:p>
          <a:p>
            <a:r>
              <a:t>Gate names abbreviated for slide width; the real 15-gate list is repository-layout-check, public-export-check, python-check, lint, format-check, openspec-check, documentation-check, driver-review, skills-check, installed-e2e, wheel-check, install-check, installed-project-e2e, samples, test-receipt-current (see the Makefile's RELEASE_GATES). There is no codegraph-ready gate.</a:t>
            </a:r>
          </a:p>
          <a:p>
            <a:r>
              <a:t>A checkpointed run that resumed prior state deliberately reports a distinct exit status from a from-scratch clean pass and asks for one more full run before it counts as release evidence — a resumed pass is never silently promoted to the same evidentiary weight as a full one.</a:t>
            </a:r>
          </a:p>
        </p:txBody>
      </p:sp>
      <p:sp>
        <p:nvSpPr>
          <p:cNvPr id="4" name="Slide Number Placeholder 3"/>
          <p:cNvSpPr>
            <a:spLocks noGrp="1"/>
          </p:cNvSpPr>
          <p:nvPr>
            <p:ph type="sldNum" idx="5" sz="quarter"/>
          </p:nvPr>
        </p:nvSpPr>
        <p:spPr/>
      </p:sp>
    </p:spTree>
  </p:cSld>
  <p:clrMapOvr>
    <a:masterClrMapping/>
  </p:clrMapOvr>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Release Policy authority: docs/architecture/project-releases.md, repository_policy in literate.project.json, and README.md's exact Release Engineers section.</a:t>
            </a:r>
          </a:p>
          <a:p>
            <a:r>
              <a:t>Free and Pre-release both keep main writable for ordinary work. Pre-release binds one major.minor target; release rc accepts only exact green main. Cutting release/&lt;major&gt;.&lt;minor&gt;.x starts line lockdown.</a:t>
            </a:r>
          </a:p>
          <a:p>
            <a:r>
              <a:t>Only README Release Engineers merge release-line PRs or create/publish major or minor releases. Loose mode permits only configured writers to use reason-bearing break-glass for a commit already landed on main; strict mode does not.</a:t>
            </a:r>
          </a:p>
          <a:p>
            <a:r>
              <a:t>Every PR body has exactly one Literate-AI-Release: major.minor or Literate-AI-Release: none line. Missing, duplicate, malformed, stale, and other-line values remain unknown.</a:t>
            </a:r>
          </a:p>
          <a:p>
            <a:r>
              <a:t>LitAI enforces command authorization and state. Forge branch protection is separate and should mirror this policy; no live forge-protection claim is made here.</a:t>
            </a:r>
          </a:p>
          <a:p>
            <a:r>
              <a:t>Peer-work collection records exact merged or reason-bearing dead markers, inspects open PRs and every worktree, rejects stale/unmerged/protected/dirty state, plans by default, and requires --apply --authorize-delete.</a:t>
            </a:r>
          </a:p>
          <a:p>
            <a:r>
              <a:t>ADR 0034 adds a Python-owned contribution sweep and authenticated document-pair preflight for every major or minor cut. This slide does not claim v1.3.0 is already published.</a:t>
            </a:r>
          </a:p>
          <a:p>
            <a:r>
              <a:t>Gate target selection remains local worker fleet or GitHub Actions with the same declared gate; GitLab is recognized but fail-closed, and a single legacy-local VM remains complete when no fleet is configured.</a:t>
            </a:r>
          </a:p>
          <a:p>
            <a:r>
              <a:t>1.3 retains the explicit SemVer release policy. When the policy declares qualification, release check defaults to a tiered target: each platform x action cell is covered by the host running the coding CLI, then one workers.json worker per remaining platform, then CI; litai release qualify records exact-HEAD coverage.</a:t>
            </a:r>
          </a:p>
        </p:txBody>
      </p:sp>
      <p:sp>
        <p:nvSpPr>
          <p:cNvPr id="4" name="Slide Number Placeholder 3"/>
          <p:cNvSpPr>
            <a:spLocks noGrp="1"/>
          </p:cNvSpPr>
          <p:nvPr>
            <p:ph type="sldNum" idx="5" sz="quarter"/>
          </p:nvPr>
        </p:nvSpPr>
        <p:spPr/>
      </p:sp>
    </p:spTree>
  </p:cSld>
  <p:clrMapOvr>
    <a:masterClrMapping/>
  </p:clrMapOvr>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Authority: src/literate_ai/perf.py and src/literate_ai/cli/perf.py.</a:t>
            </a:r>
          </a:p>
          <a:p>
            <a:r>
              <a:t>Every top-level litai command, and every worker dispatched during a --target local fan-out, records this span shape: stage, target kind and id, coding CLI, model, start/end timestamps, duration, and pass/fail outcome.</a:t>
            </a:r>
          </a:p>
          <a:p>
            <a:r>
              <a:t>litai perf show / litai perf chart --dir PATH can report on an archived copy of that telemetry directly, so it survives past the disposable build directory being cleaned.</a:t>
            </a:r>
          </a:p>
          <a:p>
            <a:r>
              <a:t>The field values shown are a representative shape, not a claim about any specific historical run's exact numbers.</a:t>
            </a:r>
          </a:p>
        </p:txBody>
      </p:sp>
      <p:sp>
        <p:nvSpPr>
          <p:cNvPr id="4" name="Slide Number Placeholder 3"/>
          <p:cNvSpPr>
            <a:spLocks noGrp="1"/>
          </p:cNvSpPr>
          <p:nvPr>
            <p:ph type="sldNum" idx="5" sz="quarter"/>
          </p:nvPr>
        </p:nvSpPr>
        <p:spPr/>
      </p:sp>
    </p:spTree>
  </p:cSld>
  <p:clrMapOvr>
    <a:masterClrMapping/>
  </p:clrMapOvr>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Authority: src/literate_ai/adapters/project_lifecycle_driver.py (lifecycle_driver_implementation_identity, the TCB pin), scripts/review_lifecycle_driver.py, and docs/user/troubleshooting.md.</a:t>
            </a:r>
          </a:p>
          <a:p>
            <a:r>
              <a:t>The right-panel excerpt is a shortened rendering of the current scripts/review_lifecycle_driver.py pin-check output and declared implementation paths, generated from this repository rather than a hypothetical.</a:t>
            </a:r>
          </a:p>
          <a:p>
            <a:r>
              <a:t>The documentation-authority marker (docs/architecture/design-traceability.md) is the same fail-closed pattern applied to the documentation surface instead of the source closure.</a:t>
            </a:r>
          </a:p>
          <a:p>
            <a:r>
              <a:t>Evidence authority: src/literate_ai/evidence_ledger.py, src/literate_ai/project_releases.py, and src/literate_ai/step_harness.py. The ledger indexes and points; it does not authorize a build or accept a release.</a:t>
            </a:r>
          </a:p>
          <a:p>
            <a:r>
              <a:t>Failure custody retains failed sample scratch, installed workspaces, and diagnostics; successful steps still clean up. The sample scratch remains external to the checkout.</a:t>
            </a:r>
          </a:p>
        </p:txBody>
      </p:sp>
      <p:sp>
        <p:nvSpPr>
          <p:cNvPr id="4" name="Slide Number Placeholder 3"/>
          <p:cNvSpPr>
            <a:spLocks noGrp="1"/>
          </p:cNvSpPr>
          <p:nvPr>
            <p:ph type="sldNum" idx="5" sz="quarter"/>
          </p:nvPr>
        </p:nvSpPr>
        <p:spPr/>
      </p:sp>
    </p:spTree>
  </p:cSld>
  <p:clrMapOvr>
    <a:masterClrMapping/>
  </p:clrMapOvr>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1.2 foundation remains: bounded candidate repair, cross-host action workers, native Mix builds, forge-default coordination, tiered qualification, plus the 1.1 scheduler/cache/package/native-acceptance foundation and 1.0 operator/release boundaries.</a:t>
            </a:r>
          </a:p>
          <a:p>
            <a:r>
              <a:t>ADOPT: reviewed first Standard binding and original-source admission preserve existing receipt policy, historical evidence, and source authority. Retained execution and downstream release admission remain separate gates.</a:t>
            </a:r>
          </a:p>
          <a:p>
            <a:r>
              <a:t>TARGET: target-bound Python source projection keeps original source intact while binding reviewed exclusions to exact marker and lock authority. FreeBSD worker and target identities landed as development foundations, not complete platform acceptance.</a:t>
            </a:r>
          </a:p>
          <a:p>
            <a:r>
              <a:t>CARRY: versioned SDK tree, alias, hard-link, package-plan, and topology contracts preserve exact producer and consumer custody. Decoding or relocating a tree grants no producer, package, or release admission by itself.</a:t>
            </a:r>
          </a:p>
          <a:p>
            <a:r>
              <a:t>HARDEN: retained execution now binds Windows system context, executable intent, scoped secondary identities, runtime paths, and current installed bytes more tightly. Several native end-to-end qualifications remain deliberately deferred.</a:t>
            </a:r>
          </a:p>
          <a:p>
            <a:r>
              <a:t>Deferred from 1.3.0: bounded diagnostics and reliability fixes move to 1.3.1; complete FreeBSD admission, Windows ARM64 realization, remote native packaging, production action-DAG/LAN-cache proof, and broader retained-project feature contracts move to 1.4.</a:t>
            </a:r>
          </a:p>
        </p:txBody>
      </p:sp>
      <p:sp>
        <p:nvSpPr>
          <p:cNvPr id="4" name="Slide Number Placeholder 3"/>
          <p:cNvSpPr>
            <a:spLocks noGrp="1"/>
          </p:cNvSpPr>
          <p:nvPr>
            <p:ph type="sldNum" idx="5" sz="quarter"/>
          </p:nvPr>
        </p:nvSpPr>
        <p:spPr/>
      </p:sp>
    </p:spTree>
  </p:cSld>
  <p:clrMapOvr>
    <a:masterClrMapping/>
  </p:clrMapOvr>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Explicitly the long-term destination, not near-term investment. Keep that distinction audible.</a:t>
            </a:r>
          </a:p>
          <a:p>
            <a:r>
              <a:t>"Carries its dependency path forward" is the blast-radius rule from slide 8 stated as an outcome.</a:t>
            </a:r>
          </a:p>
        </p:txBody>
      </p:sp>
      <p:sp>
        <p:nvSpPr>
          <p:cNvPr id="4" name="Slide Number Placeholder 3"/>
          <p:cNvSpPr>
            <a:spLocks noGrp="1"/>
          </p:cNvSpPr>
          <p:nvPr>
            <p:ph type="sldNum" idx="5" sz="quarter"/>
          </p:nvPr>
        </p:nvSpPr>
        <p:spPr/>
      </p:sp>
    </p:spTree>
  </p:cSld>
  <p:clrMapOvr>
    <a:masterClrMapping/>
  </p:clrMapOvr>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This is the decision slide. The requested outcome is production-hardening investment plus selection of the first downstream 1.2 production adoption.</a:t>
            </a:r>
          </a:p>
          <a:p>
            <a:r>
              <a:t>The third column is not boilerplate: proving the loop while relaxing the gates would prove nothing, because acceptance is what makes the result a release candidate rather than a code dump.</a:t>
            </a:r>
          </a:p>
        </p:txBody>
      </p:sp>
      <p:sp>
        <p:nvSpPr>
          <p:cNvPr id="4" name="Slide Number Placeholder 3"/>
          <p:cNvSpPr>
            <a:spLocks noGrp="1"/>
          </p:cNvSpPr>
          <p:nvPr>
            <p:ph type="sldNum" idx="5" sz="quarter"/>
          </p:nvPr>
        </p:nvSpPr>
        <p:spPr/>
      </p:sp>
    </p:spTree>
  </p:cSld>
  <p:clrMapOvr>
    <a:masterClrMapping/>
  </p:clrMapOvr>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Close on the decision from slide 25, not on the vision.</a:t>
            </a:r>
          </a:p>
          <a:p>
            <a:r>
              <a:t>For follow-up questions on mechanism, return to slides 7 through 11 and 19 through 22. The full authority is docs/architecture/component-execution-plans.md, production-containment-threat-model.md, and source-notes.md's release-engineering section.</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jpg"/><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jpg"/><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jpg"/><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jpg"/><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jpg"/><Relationship Id="rId3"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7.jpg"/><Relationship Id="rId3"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8.jpg"/><Relationship Id="rId3"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9.jpg"/><Relationship Id="rId3"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0.jpg"/><Relationship Id="rId3"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1.jpg"/><Relationship Id="rId3"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1.jpg"/><Relationship Id="rId3" Type="http://schemas.openxmlformats.org/officeDocument/2006/relationships/notesSlide" Target="../notesSlides/notesSlide26.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2000" cy="6858000"/>
          </a:xfrm>
          <a:prstGeom prst="rect">
            <a:avLst/>
          </a:prstGeom>
          <a:solidFill>
            <a:srgbClr val="10131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3" name="Picture 2" descr="image.jpg"/>
          <p:cNvPicPr>
            <a:picLocks noChangeAspect="1"/>
          </p:cNvPicPr>
          <p:nvPr/>
        </p:nvPicPr>
        <p:blipFill>
          <a:blip r:embed="rId2"/>
          <a:stretch>
            <a:fillRect/>
          </a:stretch>
        </p:blipFill>
        <p:spPr>
          <a:xfrm>
            <a:off x="0" y="0"/>
            <a:ext cx="12192000" cy="6858000"/>
          </a:xfrm>
          <a:prstGeom prst="rect">
            <a:avLst/>
          </a:prstGeom>
        </p:spPr>
      </p:pic>
      <p:sp>
        <p:nvSpPr>
          <p:cNvPr id="4" name="Rectangle 3"/>
          <p:cNvSpPr/>
          <p:nvPr/>
        </p:nvSpPr>
        <p:spPr>
          <a:xfrm>
            <a:off x="0" y="0"/>
            <a:ext cx="4572000" cy="6858000"/>
          </a:xfrm>
          <a:prstGeom prst="rect">
            <a:avLst/>
          </a:prstGeom>
          <a:solidFill>
            <a:srgbClr val="101317">
              <a:alpha val="55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ounded Rectangle 4"/>
          <p:cNvSpPr/>
          <p:nvPr/>
        </p:nvSpPr>
        <p:spPr>
          <a:xfrm>
            <a:off x="666750" y="523875"/>
            <a:ext cx="1257300" cy="304800"/>
          </a:xfrm>
          <a:prstGeom prst="roundRect">
            <a:avLst>
              <a:gd name="adj" fmla="val 50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62000" y="581025"/>
            <a:ext cx="1066800" cy="190500"/>
          </a:xfrm>
          <a:prstGeom prst="rect">
            <a:avLst/>
          </a:prstGeom>
          <a:noFill/>
        </p:spPr>
        <p:txBody>
          <a:bodyPr wrap="square" anchor="t" lIns="0" rIns="0" tIns="0" bIns="0">
            <a:normAutofit/>
          </a:bodyPr>
          <a:lstStyle/>
          <a:p>
            <a:pPr algn="ctr"/>
            <a:r>
              <a:rPr sz="1300" b="1" i="0">
                <a:solidFill>
                  <a:srgbClr val="101317"/>
                </a:solidFill>
                <a:latin typeface="Helvetica Neue"/>
              </a:rPr>
              <a:t>LITERATE-AI</a:t>
            </a:r>
          </a:p>
        </p:txBody>
      </p:sp>
      <p:sp>
        <p:nvSpPr>
          <p:cNvPr id="7" name="TextBox 6"/>
          <p:cNvSpPr txBox="1"/>
          <p:nvPr/>
        </p:nvSpPr>
        <p:spPr>
          <a:xfrm>
            <a:off x="666750" y="1238250"/>
            <a:ext cx="3619500" cy="2000250"/>
          </a:xfrm>
          <a:prstGeom prst="rect">
            <a:avLst/>
          </a:prstGeom>
          <a:noFill/>
        </p:spPr>
        <p:txBody>
          <a:bodyPr wrap="square" anchor="t" lIns="0" rIns="0" tIns="0" bIns="0">
            <a:spAutoFit/>
          </a:bodyPr>
          <a:lstStyle/>
          <a:p>
            <a:r>
              <a:rPr sz="3600" b="1" i="0">
                <a:solidFill>
                  <a:srgbClr val="FFFFFF"/>
                </a:solidFill>
                <a:latin typeface="Helvetica Neue"/>
              </a:rPr>
              <a:t>Software that can</a:t>
            </a:r>
          </a:p>
          <a:p>
            <a:r>
              <a:rPr sz="3600" b="1" i="0">
                <a:solidFill>
                  <a:srgbClr val="FFFFFF"/>
                </a:solidFill>
                <a:latin typeface="Helvetica Neue"/>
              </a:rPr>
              <a:t>rebuild itself</a:t>
            </a:r>
          </a:p>
          <a:p>
            <a:r>
              <a:rPr sz="3600" b="1" i="0">
                <a:solidFill>
                  <a:srgbClr val="FFFFFF"/>
                </a:solidFill>
                <a:latin typeface="Helvetica Neue"/>
              </a:rPr>
              <a:t>from intent</a:t>
            </a:r>
          </a:p>
        </p:txBody>
      </p:sp>
      <p:sp>
        <p:nvSpPr>
          <p:cNvPr id="8" name="TextBox 7"/>
          <p:cNvSpPr txBox="1"/>
          <p:nvPr/>
        </p:nvSpPr>
        <p:spPr>
          <a:xfrm>
            <a:off x="704850" y="3429000"/>
            <a:ext cx="3524250" cy="1047750"/>
          </a:xfrm>
          <a:prstGeom prst="rect">
            <a:avLst/>
          </a:prstGeom>
          <a:noFill/>
        </p:spPr>
        <p:txBody>
          <a:bodyPr wrap="square" anchor="t" lIns="0" rIns="0" tIns="0" bIns="0">
            <a:spAutoFit/>
          </a:bodyPr>
          <a:lstStyle/>
          <a:p>
            <a:r>
              <a:rPr sz="1800" b="0" i="0">
                <a:solidFill>
                  <a:srgbClr val="EEF1F3"/>
                </a:solidFill>
                <a:latin typeface="Helvetica Neue"/>
              </a:rPr>
              <a:t>A path from isolated code generation to governed creation of complete applications and software portfolios.</a:t>
            </a:r>
          </a:p>
        </p:txBody>
      </p:sp>
      <p:sp>
        <p:nvSpPr>
          <p:cNvPr id="9" name="Rectangle 8"/>
          <p:cNvSpPr/>
          <p:nvPr/>
        </p:nvSpPr>
        <p:spPr>
          <a:xfrm>
            <a:off x="704850" y="4667250"/>
            <a:ext cx="1066800" cy="66675"/>
          </a:xfrm>
          <a:prstGeom prst="rect">
            <a:avLst/>
          </a:prstGeom>
          <a:solidFill>
            <a:srgbClr val="FF6B3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704850" y="4876800"/>
            <a:ext cx="3524250" cy="266700"/>
          </a:xfrm>
          <a:prstGeom prst="rect">
            <a:avLst/>
          </a:prstGeom>
          <a:noFill/>
        </p:spPr>
        <p:txBody>
          <a:bodyPr wrap="square" anchor="t" lIns="0" rIns="0" tIns="0" bIns="0">
            <a:spAutoFit/>
          </a:bodyPr>
          <a:lstStyle/>
          <a:p>
            <a:r>
              <a:rPr sz="1500" b="1" i="0">
                <a:solidFill>
                  <a:srgbClr val="FF9B66"/>
                </a:solidFill>
                <a:latin typeface="Helvetica Neue"/>
              </a:rPr>
              <a:t>THE APPLICATION FOUNDRY VISION</a:t>
            </a:r>
          </a:p>
        </p:txBody>
      </p:sp>
      <p:sp>
        <p:nvSpPr>
          <p:cNvPr id="11" name="TextBox 10"/>
          <p:cNvSpPr txBox="1"/>
          <p:nvPr/>
        </p:nvSpPr>
        <p:spPr>
          <a:xfrm>
            <a:off x="11049000" y="6362700"/>
            <a:ext cx="476250" cy="171450"/>
          </a:xfrm>
          <a:prstGeom prst="rect">
            <a:avLst/>
          </a:prstGeom>
          <a:noFill/>
        </p:spPr>
        <p:txBody>
          <a:bodyPr wrap="square" anchor="t" lIns="0" rIns="0" tIns="0" bIns="0">
            <a:spAutoFit/>
          </a:bodyPr>
          <a:lstStyle/>
          <a:p>
            <a:pPr algn="r"/>
            <a:r>
              <a:rPr sz="1200" b="1" i="0">
                <a:solidFill>
                  <a:srgbClr val="AAB3BC"/>
                </a:solidFill>
                <a:latin typeface="Helvetica Neue"/>
              </a:rPr>
              <a:t>2026</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2000" cy="6858000"/>
          </a:xfrm>
          <a:prstGeom prst="rect">
            <a:avLst/>
          </a:prstGeom>
          <a:solidFill>
            <a:srgbClr val="EEF1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ounded Rectangle 2"/>
          <p:cNvSpPr/>
          <p:nvPr/>
        </p:nvSpPr>
        <p:spPr>
          <a:xfrm>
            <a:off x="666750" y="266700"/>
            <a:ext cx="1257300" cy="304800"/>
          </a:xfrm>
          <a:prstGeom prst="roundRect">
            <a:avLst>
              <a:gd name="adj" fmla="val 50000"/>
            </a:avLst>
          </a:prstGeom>
          <a:solidFill>
            <a:srgbClr val="10131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762000" y="323850"/>
            <a:ext cx="1066800" cy="190500"/>
          </a:xfrm>
          <a:prstGeom prst="rect">
            <a:avLst/>
          </a:prstGeom>
          <a:noFill/>
        </p:spPr>
        <p:txBody>
          <a:bodyPr wrap="square" anchor="t" lIns="0" rIns="0" tIns="0" bIns="0">
            <a:normAutofit/>
          </a:bodyPr>
          <a:lstStyle/>
          <a:p>
            <a:pPr algn="ctr"/>
            <a:r>
              <a:rPr sz="1300" b="1" i="0">
                <a:solidFill>
                  <a:srgbClr val="FFFFFF"/>
                </a:solidFill>
                <a:latin typeface="Helvetica Neue"/>
              </a:rPr>
              <a:t>LITERATE-AI</a:t>
            </a:r>
          </a:p>
        </p:txBody>
      </p:sp>
      <p:sp>
        <p:nvSpPr>
          <p:cNvPr id="5" name="TextBox 4"/>
          <p:cNvSpPr txBox="1"/>
          <p:nvPr/>
        </p:nvSpPr>
        <p:spPr>
          <a:xfrm>
            <a:off x="11144250" y="304800"/>
            <a:ext cx="381000" cy="209550"/>
          </a:xfrm>
          <a:prstGeom prst="rect">
            <a:avLst/>
          </a:prstGeom>
          <a:noFill/>
        </p:spPr>
        <p:txBody>
          <a:bodyPr wrap="square" anchor="t" lIns="0" rIns="0" tIns="0" bIns="0">
            <a:spAutoFit/>
          </a:bodyPr>
          <a:lstStyle/>
          <a:p>
            <a:pPr algn="r"/>
            <a:r>
              <a:rPr sz="1300" b="1" i="0">
                <a:solidFill>
                  <a:srgbClr val="101317"/>
                </a:solidFill>
                <a:latin typeface="Helvetica Neue"/>
              </a:rPr>
              <a:t>02</a:t>
            </a:r>
          </a:p>
        </p:txBody>
      </p:sp>
      <p:sp>
        <p:nvSpPr>
          <p:cNvPr id="6" name="TextBox 5"/>
          <p:cNvSpPr txBox="1"/>
          <p:nvPr/>
        </p:nvSpPr>
        <p:spPr>
          <a:xfrm>
            <a:off x="666750" y="742950"/>
            <a:ext cx="10858500" cy="800100"/>
          </a:xfrm>
          <a:prstGeom prst="rect">
            <a:avLst/>
          </a:prstGeom>
          <a:noFill/>
        </p:spPr>
        <p:txBody>
          <a:bodyPr wrap="square" anchor="t" lIns="0" rIns="0" tIns="0" bIns="0">
            <a:normAutofit/>
          </a:bodyPr>
          <a:lstStyle/>
          <a:p>
            <a:r>
              <a:rPr sz="3200" b="1" i="0">
                <a:solidFill>
                  <a:srgbClr val="101317"/>
                </a:solidFill>
                <a:latin typeface="Helvetica Neue"/>
              </a:rPr>
              <a:t>We still scale software by copying its implementation.</a:t>
            </a:r>
          </a:p>
        </p:txBody>
      </p:sp>
      <p:sp>
        <p:nvSpPr>
          <p:cNvPr id="7" name="TextBox 6"/>
          <p:cNvSpPr txBox="1"/>
          <p:nvPr/>
        </p:nvSpPr>
        <p:spPr>
          <a:xfrm>
            <a:off x="685800" y="1600200"/>
            <a:ext cx="10477500" cy="647700"/>
          </a:xfrm>
          <a:prstGeom prst="rect">
            <a:avLst/>
          </a:prstGeom>
          <a:noFill/>
        </p:spPr>
        <p:txBody>
          <a:bodyPr wrap="square" anchor="t" lIns="0" rIns="0" tIns="0" bIns="0">
            <a:normAutofit/>
          </a:bodyPr>
          <a:lstStyle/>
          <a:p>
            <a:r>
              <a:rPr sz="1700" b="0" i="0">
                <a:solidFill>
                  <a:srgbClr val="65707C"/>
                </a:solidFill>
                <a:latin typeface="Helvetica Neue"/>
              </a:rPr>
              <a:t>Each product, platform, and repository inherits another version of the same knowledge—and another place for it to drift.</a:t>
            </a:r>
          </a:p>
        </p:txBody>
      </p:sp>
      <p:sp>
        <p:nvSpPr>
          <p:cNvPr id="8" name="Rectangle 7"/>
          <p:cNvSpPr/>
          <p:nvPr/>
        </p:nvSpPr>
        <p:spPr>
          <a:xfrm>
            <a:off x="666750" y="2362200"/>
            <a:ext cx="838200" cy="57150"/>
          </a:xfrm>
          <a:prstGeom prst="rect">
            <a:avLst/>
          </a:prstGeom>
          <a:solidFill>
            <a:srgbClr val="FF6B3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714375" y="3143250"/>
            <a:ext cx="2000250" cy="266700"/>
          </a:xfrm>
          <a:prstGeom prst="rect">
            <a:avLst/>
          </a:prstGeom>
          <a:noFill/>
        </p:spPr>
        <p:txBody>
          <a:bodyPr wrap="square" anchor="t" lIns="0" rIns="0" tIns="0" bIns="0">
            <a:spAutoFit/>
          </a:bodyPr>
          <a:lstStyle/>
          <a:p>
            <a:r>
              <a:rPr sz="1600" b="1" i="0">
                <a:solidFill>
                  <a:srgbClr val="65707C"/>
                </a:solidFill>
                <a:latin typeface="Helvetica Neue"/>
              </a:rPr>
              <a:t>ONE PRODUCT</a:t>
            </a:r>
          </a:p>
        </p:txBody>
      </p:sp>
      <p:sp>
        <p:nvSpPr>
          <p:cNvPr id="10" name="Rectangle 9"/>
          <p:cNvSpPr/>
          <p:nvPr/>
        </p:nvSpPr>
        <p:spPr>
          <a:xfrm>
            <a:off x="1181100" y="3790950"/>
            <a:ext cx="8286750" cy="47625"/>
          </a:xfrm>
          <a:prstGeom prst="rect">
            <a:avLst/>
          </a:prstGeom>
          <a:solidFill>
            <a:srgbClr val="10131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904875" y="3514725"/>
            <a:ext cx="552450" cy="552450"/>
          </a:xfrm>
          <a:prstGeom prst="ellipse">
            <a:avLst/>
          </a:prstGeom>
          <a:solidFill>
            <a:srgbClr val="FF6B35"/>
          </a:solidFill>
          <a:ln w="25400">
            <a:solidFill>
              <a:srgbClr val="FF6B3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1085850" y="3676650"/>
            <a:ext cx="190500" cy="190500"/>
          </a:xfrm>
          <a:prstGeom prst="rect">
            <a:avLst/>
          </a:prstGeom>
          <a:noFill/>
        </p:spPr>
        <p:txBody>
          <a:bodyPr wrap="square" anchor="t" lIns="0" rIns="0" tIns="0" bIns="0">
            <a:spAutoFit/>
          </a:bodyPr>
          <a:lstStyle/>
          <a:p>
            <a:pPr algn="ctr"/>
            <a:r>
              <a:rPr sz="1700" b="1" i="0">
                <a:solidFill>
                  <a:srgbClr val="FFFFFF"/>
                </a:solidFill>
                <a:latin typeface="Helvetica Neue"/>
              </a:rPr>
              <a:t>1</a:t>
            </a:r>
          </a:p>
        </p:txBody>
      </p:sp>
      <p:sp>
        <p:nvSpPr>
          <p:cNvPr id="13" name="TextBox 12"/>
          <p:cNvSpPr txBox="1"/>
          <p:nvPr/>
        </p:nvSpPr>
        <p:spPr>
          <a:xfrm>
            <a:off x="676275" y="4191000"/>
            <a:ext cx="1009650" cy="209550"/>
          </a:xfrm>
          <a:prstGeom prst="rect">
            <a:avLst/>
          </a:prstGeom>
          <a:noFill/>
        </p:spPr>
        <p:txBody>
          <a:bodyPr wrap="square" anchor="t" lIns="0" rIns="0" tIns="0" bIns="0">
            <a:spAutoFit/>
          </a:bodyPr>
          <a:lstStyle/>
          <a:p>
            <a:pPr algn="ctr"/>
            <a:r>
              <a:rPr sz="1500" b="1" i="0">
                <a:solidFill>
                  <a:srgbClr val="65707C"/>
                </a:solidFill>
                <a:latin typeface="Helvetica Neue"/>
              </a:rPr>
              <a:t>original</a:t>
            </a:r>
          </a:p>
        </p:txBody>
      </p:sp>
      <p:sp>
        <p:nvSpPr>
          <p:cNvPr id="14" name="Oval 13"/>
          <p:cNvSpPr/>
          <p:nvPr/>
        </p:nvSpPr>
        <p:spPr>
          <a:xfrm>
            <a:off x="2905125" y="3514725"/>
            <a:ext cx="552450" cy="552450"/>
          </a:xfrm>
          <a:prstGeom prst="ellipse">
            <a:avLst/>
          </a:prstGeom>
          <a:solidFill>
            <a:srgbClr val="FFFFFF"/>
          </a:solidFill>
          <a:ln w="25400">
            <a:solidFill>
              <a:srgbClr val="D8DEE3"/>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3086100" y="3676650"/>
            <a:ext cx="190500" cy="190500"/>
          </a:xfrm>
          <a:prstGeom prst="rect">
            <a:avLst/>
          </a:prstGeom>
          <a:noFill/>
        </p:spPr>
        <p:txBody>
          <a:bodyPr wrap="square" anchor="t" lIns="0" rIns="0" tIns="0" bIns="0">
            <a:spAutoFit/>
          </a:bodyPr>
          <a:lstStyle/>
          <a:p>
            <a:pPr algn="ctr"/>
            <a:r>
              <a:rPr sz="1700" b="1" i="0">
                <a:solidFill>
                  <a:srgbClr val="101317"/>
                </a:solidFill>
                <a:latin typeface="Helvetica Neue"/>
              </a:rPr>
              <a:t>2</a:t>
            </a:r>
          </a:p>
        </p:txBody>
      </p:sp>
      <p:sp>
        <p:nvSpPr>
          <p:cNvPr id="16" name="Rectangle 15"/>
          <p:cNvSpPr/>
          <p:nvPr/>
        </p:nvSpPr>
        <p:spPr>
          <a:xfrm>
            <a:off x="1476375" y="3790950"/>
            <a:ext cx="1428750" cy="28575"/>
          </a:xfrm>
          <a:prstGeom prst="rect">
            <a:avLst/>
          </a:prstGeom>
          <a:solidFill>
            <a:srgbClr val="FF6B3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2676525" y="4191000"/>
            <a:ext cx="1009650" cy="209550"/>
          </a:xfrm>
          <a:prstGeom prst="rect">
            <a:avLst/>
          </a:prstGeom>
          <a:noFill/>
        </p:spPr>
        <p:txBody>
          <a:bodyPr wrap="square" anchor="t" lIns="0" rIns="0" tIns="0" bIns="0">
            <a:spAutoFit/>
          </a:bodyPr>
          <a:lstStyle/>
          <a:p>
            <a:pPr algn="ctr"/>
            <a:r>
              <a:rPr sz="1500" b="1" i="0">
                <a:solidFill>
                  <a:srgbClr val="65707C"/>
                </a:solidFill>
                <a:latin typeface="Helvetica Neue"/>
              </a:rPr>
              <a:t>copy</a:t>
            </a:r>
          </a:p>
        </p:txBody>
      </p:sp>
      <p:sp>
        <p:nvSpPr>
          <p:cNvPr id="18" name="Oval 17"/>
          <p:cNvSpPr/>
          <p:nvPr/>
        </p:nvSpPr>
        <p:spPr>
          <a:xfrm>
            <a:off x="4905375" y="3514725"/>
            <a:ext cx="552450" cy="552450"/>
          </a:xfrm>
          <a:prstGeom prst="ellipse">
            <a:avLst/>
          </a:prstGeom>
          <a:solidFill>
            <a:srgbClr val="FFFFFF"/>
          </a:solidFill>
          <a:ln w="25400">
            <a:solidFill>
              <a:srgbClr val="D8DEE3"/>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5086350" y="3676650"/>
            <a:ext cx="190500" cy="190500"/>
          </a:xfrm>
          <a:prstGeom prst="rect">
            <a:avLst/>
          </a:prstGeom>
          <a:noFill/>
        </p:spPr>
        <p:txBody>
          <a:bodyPr wrap="square" anchor="t" lIns="0" rIns="0" tIns="0" bIns="0">
            <a:spAutoFit/>
          </a:bodyPr>
          <a:lstStyle/>
          <a:p>
            <a:pPr algn="ctr"/>
            <a:r>
              <a:rPr sz="1700" b="1" i="0">
                <a:solidFill>
                  <a:srgbClr val="101317"/>
                </a:solidFill>
                <a:latin typeface="Helvetica Neue"/>
              </a:rPr>
              <a:t>3</a:t>
            </a:r>
          </a:p>
        </p:txBody>
      </p:sp>
      <p:sp>
        <p:nvSpPr>
          <p:cNvPr id="20" name="Rectangle 19"/>
          <p:cNvSpPr/>
          <p:nvPr/>
        </p:nvSpPr>
        <p:spPr>
          <a:xfrm>
            <a:off x="3476625" y="3790950"/>
            <a:ext cx="1428750" cy="28575"/>
          </a:xfrm>
          <a:prstGeom prst="rect">
            <a:avLst/>
          </a:prstGeom>
          <a:solidFill>
            <a:srgbClr val="FF6B3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4676775" y="4191000"/>
            <a:ext cx="1009650" cy="209550"/>
          </a:xfrm>
          <a:prstGeom prst="rect">
            <a:avLst/>
          </a:prstGeom>
          <a:noFill/>
        </p:spPr>
        <p:txBody>
          <a:bodyPr wrap="square" anchor="t" lIns="0" rIns="0" tIns="0" bIns="0">
            <a:spAutoFit/>
          </a:bodyPr>
          <a:lstStyle/>
          <a:p>
            <a:pPr algn="ctr"/>
            <a:r>
              <a:rPr sz="1500" b="1" i="0">
                <a:solidFill>
                  <a:srgbClr val="65707C"/>
                </a:solidFill>
                <a:latin typeface="Helvetica Neue"/>
              </a:rPr>
              <a:t>fork</a:t>
            </a:r>
          </a:p>
        </p:txBody>
      </p:sp>
      <p:sp>
        <p:nvSpPr>
          <p:cNvPr id="22" name="Oval 21"/>
          <p:cNvSpPr/>
          <p:nvPr/>
        </p:nvSpPr>
        <p:spPr>
          <a:xfrm>
            <a:off x="6905625" y="3514725"/>
            <a:ext cx="552450" cy="552450"/>
          </a:xfrm>
          <a:prstGeom prst="ellipse">
            <a:avLst/>
          </a:prstGeom>
          <a:solidFill>
            <a:srgbClr val="FFFFFF"/>
          </a:solidFill>
          <a:ln w="25400">
            <a:solidFill>
              <a:srgbClr val="F47C7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TextBox 22"/>
          <p:cNvSpPr txBox="1"/>
          <p:nvPr/>
        </p:nvSpPr>
        <p:spPr>
          <a:xfrm>
            <a:off x="7086600" y="3676650"/>
            <a:ext cx="190500" cy="190500"/>
          </a:xfrm>
          <a:prstGeom prst="rect">
            <a:avLst/>
          </a:prstGeom>
          <a:noFill/>
        </p:spPr>
        <p:txBody>
          <a:bodyPr wrap="square" anchor="t" lIns="0" rIns="0" tIns="0" bIns="0">
            <a:spAutoFit/>
          </a:bodyPr>
          <a:lstStyle/>
          <a:p>
            <a:pPr algn="ctr"/>
            <a:r>
              <a:rPr sz="1700" b="1" i="0">
                <a:solidFill>
                  <a:srgbClr val="101317"/>
                </a:solidFill>
                <a:latin typeface="Helvetica Neue"/>
              </a:rPr>
              <a:t>4</a:t>
            </a:r>
          </a:p>
        </p:txBody>
      </p:sp>
      <p:sp>
        <p:nvSpPr>
          <p:cNvPr id="24" name="Rectangle 23"/>
          <p:cNvSpPr/>
          <p:nvPr/>
        </p:nvSpPr>
        <p:spPr>
          <a:xfrm>
            <a:off x="5476875" y="3790950"/>
            <a:ext cx="1428750" cy="28575"/>
          </a:xfrm>
          <a:prstGeom prst="rect">
            <a:avLst/>
          </a:prstGeom>
          <a:solidFill>
            <a:srgbClr val="F47C7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TextBox 24"/>
          <p:cNvSpPr txBox="1"/>
          <p:nvPr/>
        </p:nvSpPr>
        <p:spPr>
          <a:xfrm>
            <a:off x="6677025" y="4191000"/>
            <a:ext cx="1009650" cy="209550"/>
          </a:xfrm>
          <a:prstGeom prst="rect">
            <a:avLst/>
          </a:prstGeom>
          <a:noFill/>
        </p:spPr>
        <p:txBody>
          <a:bodyPr wrap="square" anchor="t" lIns="0" rIns="0" tIns="0" bIns="0">
            <a:spAutoFit/>
          </a:bodyPr>
          <a:lstStyle/>
          <a:p>
            <a:pPr algn="ctr"/>
            <a:r>
              <a:rPr sz="1500" b="1" i="0">
                <a:solidFill>
                  <a:srgbClr val="65707C"/>
                </a:solidFill>
                <a:latin typeface="Helvetica Neue"/>
              </a:rPr>
              <a:t>patch</a:t>
            </a:r>
          </a:p>
        </p:txBody>
      </p:sp>
      <p:sp>
        <p:nvSpPr>
          <p:cNvPr id="26" name="Oval 25"/>
          <p:cNvSpPr/>
          <p:nvPr/>
        </p:nvSpPr>
        <p:spPr>
          <a:xfrm>
            <a:off x="8905875" y="3514725"/>
            <a:ext cx="552450" cy="552450"/>
          </a:xfrm>
          <a:prstGeom prst="ellipse">
            <a:avLst/>
          </a:prstGeom>
          <a:solidFill>
            <a:srgbClr val="FFFFFF"/>
          </a:solidFill>
          <a:ln w="25400">
            <a:solidFill>
              <a:srgbClr val="F47C7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7" name="TextBox 26"/>
          <p:cNvSpPr txBox="1"/>
          <p:nvPr/>
        </p:nvSpPr>
        <p:spPr>
          <a:xfrm>
            <a:off x="9086850" y="3676650"/>
            <a:ext cx="190500" cy="190500"/>
          </a:xfrm>
          <a:prstGeom prst="rect">
            <a:avLst/>
          </a:prstGeom>
          <a:noFill/>
        </p:spPr>
        <p:txBody>
          <a:bodyPr wrap="square" anchor="t" lIns="0" rIns="0" tIns="0" bIns="0">
            <a:spAutoFit/>
          </a:bodyPr>
          <a:lstStyle/>
          <a:p>
            <a:pPr algn="ctr"/>
            <a:r>
              <a:rPr sz="1700" b="1" i="0">
                <a:solidFill>
                  <a:srgbClr val="101317"/>
                </a:solidFill>
                <a:latin typeface="Helvetica Neue"/>
              </a:rPr>
              <a:t>5</a:t>
            </a:r>
          </a:p>
        </p:txBody>
      </p:sp>
      <p:sp>
        <p:nvSpPr>
          <p:cNvPr id="28" name="Rectangle 27"/>
          <p:cNvSpPr/>
          <p:nvPr/>
        </p:nvSpPr>
        <p:spPr>
          <a:xfrm>
            <a:off x="7477125" y="3790950"/>
            <a:ext cx="1428750" cy="28575"/>
          </a:xfrm>
          <a:prstGeom prst="rect">
            <a:avLst/>
          </a:prstGeom>
          <a:solidFill>
            <a:srgbClr val="F47C7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9" name="TextBox 28"/>
          <p:cNvSpPr txBox="1"/>
          <p:nvPr/>
        </p:nvSpPr>
        <p:spPr>
          <a:xfrm>
            <a:off x="8677275" y="4191000"/>
            <a:ext cx="1009650" cy="209550"/>
          </a:xfrm>
          <a:prstGeom prst="rect">
            <a:avLst/>
          </a:prstGeom>
          <a:noFill/>
        </p:spPr>
        <p:txBody>
          <a:bodyPr wrap="square" anchor="t" lIns="0" rIns="0" tIns="0" bIns="0">
            <a:spAutoFit/>
          </a:bodyPr>
          <a:lstStyle/>
          <a:p>
            <a:pPr algn="ctr"/>
            <a:r>
              <a:rPr sz="1500" b="1" i="0">
                <a:solidFill>
                  <a:srgbClr val="65707C"/>
                </a:solidFill>
                <a:latin typeface="Helvetica Neue"/>
              </a:rPr>
              <a:t>coordinate</a:t>
            </a:r>
          </a:p>
        </p:txBody>
      </p:sp>
      <p:sp>
        <p:nvSpPr>
          <p:cNvPr id="30" name="TextBox 29"/>
          <p:cNvSpPr txBox="1"/>
          <p:nvPr/>
        </p:nvSpPr>
        <p:spPr>
          <a:xfrm>
            <a:off x="714375" y="5219700"/>
            <a:ext cx="7239000" cy="438150"/>
          </a:xfrm>
          <a:prstGeom prst="rect">
            <a:avLst/>
          </a:prstGeom>
          <a:noFill/>
        </p:spPr>
        <p:txBody>
          <a:bodyPr wrap="square" anchor="t" lIns="0" rIns="0" tIns="0" bIns="0">
            <a:spAutoFit/>
          </a:bodyPr>
          <a:lstStyle/>
          <a:p>
            <a:r>
              <a:rPr sz="2800" b="1" i="0">
                <a:solidFill>
                  <a:srgbClr val="101317"/>
                </a:solidFill>
                <a:latin typeface="Helvetica Neue"/>
              </a:rPr>
              <a:t>The implementation multiplies. The intent does not.</a:t>
            </a:r>
          </a:p>
        </p:txBody>
      </p:sp>
      <p:sp>
        <p:nvSpPr>
          <p:cNvPr id="31" name="TextBox 30"/>
          <p:cNvSpPr txBox="1"/>
          <p:nvPr/>
        </p:nvSpPr>
        <p:spPr>
          <a:xfrm>
            <a:off x="666750" y="6648450"/>
            <a:ext cx="1428750" cy="152400"/>
          </a:xfrm>
          <a:prstGeom prst="rect">
            <a:avLst/>
          </a:prstGeom>
          <a:noFill/>
        </p:spPr>
        <p:txBody>
          <a:bodyPr wrap="square" anchor="t" lIns="0" rIns="0" tIns="0" bIns="0">
            <a:spAutoFit/>
          </a:bodyPr>
          <a:lstStyle/>
          <a:p>
            <a:r>
              <a:rPr sz="1100" b="1" i="0">
                <a:solidFill>
                  <a:srgbClr val="65707C"/>
                </a:solidFill>
                <a:latin typeface="Helvetica Neue"/>
              </a:rPr>
              <a:t>LITERATE-AI</a:t>
            </a:r>
          </a:p>
        </p:txBody>
      </p:sp>
      <p:sp>
        <p:nvSpPr>
          <p:cNvPr id="32" name="Rectangle 31"/>
          <p:cNvSpPr/>
          <p:nvPr/>
        </p:nvSpPr>
        <p:spPr>
          <a:xfrm>
            <a:off x="10287000" y="6705600"/>
            <a:ext cx="1143000" cy="28575"/>
          </a:xfrm>
          <a:prstGeom prst="rect">
            <a:avLst/>
          </a:prstGeom>
          <a:solidFill>
            <a:srgbClr val="D8DEE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3" name="Rectangle 32"/>
          <p:cNvSpPr/>
          <p:nvPr/>
        </p:nvSpPr>
        <p:spPr>
          <a:xfrm>
            <a:off x="10287000" y="6705600"/>
            <a:ext cx="87923" cy="28575"/>
          </a:xfrm>
          <a:prstGeom prst="rect">
            <a:avLst/>
          </a:prstGeom>
          <a:solidFill>
            <a:srgbClr val="FF6B3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2000" cy="6858000"/>
          </a:xfrm>
          <a:prstGeom prst="rect">
            <a:avLst/>
          </a:prstGeom>
          <a:solidFill>
            <a:srgbClr val="10131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ounded Rectangle 2"/>
          <p:cNvSpPr/>
          <p:nvPr/>
        </p:nvSpPr>
        <p:spPr>
          <a:xfrm>
            <a:off x="666750" y="266700"/>
            <a:ext cx="1257300" cy="304800"/>
          </a:xfrm>
          <a:prstGeom prst="roundRect">
            <a:avLst>
              <a:gd name="adj" fmla="val 50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762000" y="323850"/>
            <a:ext cx="1066800" cy="190500"/>
          </a:xfrm>
          <a:prstGeom prst="rect">
            <a:avLst/>
          </a:prstGeom>
          <a:noFill/>
        </p:spPr>
        <p:txBody>
          <a:bodyPr wrap="square" anchor="t" lIns="0" rIns="0" tIns="0" bIns="0">
            <a:normAutofit/>
          </a:bodyPr>
          <a:lstStyle/>
          <a:p>
            <a:pPr algn="ctr"/>
            <a:r>
              <a:rPr sz="1300" b="1" i="0">
                <a:solidFill>
                  <a:srgbClr val="101317"/>
                </a:solidFill>
                <a:latin typeface="Helvetica Neue"/>
              </a:rPr>
              <a:t>LITERATE-AI</a:t>
            </a:r>
          </a:p>
        </p:txBody>
      </p:sp>
      <p:sp>
        <p:nvSpPr>
          <p:cNvPr id="5" name="TextBox 4"/>
          <p:cNvSpPr txBox="1"/>
          <p:nvPr/>
        </p:nvSpPr>
        <p:spPr>
          <a:xfrm>
            <a:off x="11144250" y="304800"/>
            <a:ext cx="381000" cy="209550"/>
          </a:xfrm>
          <a:prstGeom prst="rect">
            <a:avLst/>
          </a:prstGeom>
          <a:noFill/>
        </p:spPr>
        <p:txBody>
          <a:bodyPr wrap="square" anchor="t" lIns="0" rIns="0" tIns="0" bIns="0">
            <a:spAutoFit/>
          </a:bodyPr>
          <a:lstStyle/>
          <a:p>
            <a:pPr algn="r"/>
            <a:r>
              <a:rPr sz="1300" b="1" i="0">
                <a:solidFill>
                  <a:srgbClr val="FFFFFF"/>
                </a:solidFill>
                <a:latin typeface="Helvetica Neue"/>
              </a:rPr>
              <a:t>03</a:t>
            </a:r>
          </a:p>
        </p:txBody>
      </p:sp>
      <p:sp>
        <p:nvSpPr>
          <p:cNvPr id="6" name="TextBox 5"/>
          <p:cNvSpPr txBox="1"/>
          <p:nvPr/>
        </p:nvSpPr>
        <p:spPr>
          <a:xfrm>
            <a:off x="666750" y="742950"/>
            <a:ext cx="10858500" cy="800100"/>
          </a:xfrm>
          <a:prstGeom prst="rect">
            <a:avLst/>
          </a:prstGeom>
          <a:noFill/>
        </p:spPr>
        <p:txBody>
          <a:bodyPr wrap="square" anchor="t" lIns="0" rIns="0" tIns="0" bIns="0">
            <a:normAutofit/>
          </a:bodyPr>
          <a:lstStyle/>
          <a:p>
            <a:r>
              <a:rPr sz="3200" b="1" i="0">
                <a:solidFill>
                  <a:srgbClr val="FFFFFF"/>
                </a:solidFill>
                <a:latin typeface="Helvetica Neue"/>
              </a:rPr>
              <a:t>Make intent the product. Make implementation renewable.</a:t>
            </a:r>
          </a:p>
        </p:txBody>
      </p:sp>
      <p:sp>
        <p:nvSpPr>
          <p:cNvPr id="7" name="TextBox 6"/>
          <p:cNvSpPr txBox="1"/>
          <p:nvPr/>
        </p:nvSpPr>
        <p:spPr>
          <a:xfrm>
            <a:off x="685800" y="1600200"/>
            <a:ext cx="10477500" cy="647700"/>
          </a:xfrm>
          <a:prstGeom prst="rect">
            <a:avLst/>
          </a:prstGeom>
          <a:noFill/>
        </p:spPr>
        <p:txBody>
          <a:bodyPr wrap="square" anchor="t" lIns="0" rIns="0" tIns="0" bIns="0">
            <a:normAutofit/>
          </a:bodyPr>
          <a:lstStyle/>
          <a:p>
            <a:r>
              <a:rPr sz="1700" b="0" i="0">
                <a:solidFill>
                  <a:srgbClr val="AAB3BC"/>
                </a:solidFill>
                <a:latin typeface="Helvetica Neue"/>
              </a:rPr>
              <a:t>Literate-AI keeps observable behavior readable and durable, then treats source as a candidate that must earn acceptance.</a:t>
            </a:r>
          </a:p>
        </p:txBody>
      </p:sp>
      <p:sp>
        <p:nvSpPr>
          <p:cNvPr id="8" name="Rectangle 7"/>
          <p:cNvSpPr/>
          <p:nvPr/>
        </p:nvSpPr>
        <p:spPr>
          <a:xfrm>
            <a:off x="666750" y="2362200"/>
            <a:ext cx="838200" cy="57150"/>
          </a:xfrm>
          <a:prstGeom prst="rect">
            <a:avLst/>
          </a:prstGeom>
          <a:solidFill>
            <a:srgbClr val="FF6B3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Rectangle 8"/>
          <p:cNvSpPr/>
          <p:nvPr/>
        </p:nvSpPr>
        <p:spPr>
          <a:xfrm>
            <a:off x="3905250" y="3733800"/>
            <a:ext cx="257175" cy="38100"/>
          </a:xfrm>
          <a:prstGeom prst="rect">
            <a:avLst/>
          </a:prstGeom>
          <a:solidFill>
            <a:srgbClr val="FF6B3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Chevron 9"/>
          <p:cNvSpPr/>
          <p:nvPr/>
        </p:nvSpPr>
        <p:spPr>
          <a:xfrm>
            <a:off x="4105275" y="3657600"/>
            <a:ext cx="180975" cy="190500"/>
          </a:xfrm>
          <a:prstGeom prst="chevron">
            <a:avLst/>
          </a:prstGeom>
          <a:solidFill>
            <a:srgbClr val="FF6B3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Rectangle 10"/>
          <p:cNvSpPr/>
          <p:nvPr/>
        </p:nvSpPr>
        <p:spPr>
          <a:xfrm>
            <a:off x="7524750" y="3733800"/>
            <a:ext cx="257175" cy="38100"/>
          </a:xfrm>
          <a:prstGeom prst="rect">
            <a:avLst/>
          </a:prstGeom>
          <a:solidFill>
            <a:srgbClr val="FF6B3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Chevron 11"/>
          <p:cNvSpPr/>
          <p:nvPr/>
        </p:nvSpPr>
        <p:spPr>
          <a:xfrm>
            <a:off x="7724775" y="3657600"/>
            <a:ext cx="180975" cy="190500"/>
          </a:xfrm>
          <a:prstGeom prst="chevron">
            <a:avLst/>
          </a:prstGeom>
          <a:solidFill>
            <a:srgbClr val="FF6B3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Rounded Rectangle 12"/>
          <p:cNvSpPr/>
          <p:nvPr/>
        </p:nvSpPr>
        <p:spPr>
          <a:xfrm>
            <a:off x="666750" y="2857500"/>
            <a:ext cx="3238500" cy="1790700"/>
          </a:xfrm>
          <a:prstGeom prst="roundRect">
            <a:avLst>
              <a:gd name="adj" fmla="val 14000"/>
            </a:avLst>
          </a:prstGeom>
          <a:solidFill>
            <a:srgbClr val="FF6B35"/>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71450" rIns="171450" tIns="171450" bIns="171450">
            <a:normAutofit/>
          </a:bodyPr>
          <a:lstStyle/>
          <a:p>
            <a:pPr algn="ctr">
              <a:spcAft>
                <a:spcPts val="1000"/>
              </a:spcAft>
            </a:pPr>
            <a:r>
              <a:rPr sz="2200" b="1">
                <a:solidFill>
                  <a:srgbClr val="101317"/>
                </a:solidFill>
                <a:latin typeface="Helvetica Neue"/>
              </a:rPr>
              <a:t>INTENT</a:t>
            </a:r>
          </a:p>
          <a:p>
            <a:pPr algn="ctr"/>
            <a:r>
              <a:rPr sz="1600" b="1">
                <a:solidFill>
                  <a:srgbClr val="101317"/>
                </a:solidFill>
                <a:latin typeface="Helvetica Neue"/>
              </a:rPr>
              <a:t>Readable behavior</a:t>
            </a:r>
          </a:p>
          <a:p>
            <a:pPr algn="ctr"/>
            <a:r>
              <a:rPr sz="1600" b="1">
                <a:solidFill>
                  <a:srgbClr val="101317"/>
                </a:solidFill>
                <a:latin typeface="Helvetica Neue"/>
              </a:rPr>
              <a:t>+ constraints</a:t>
            </a:r>
          </a:p>
        </p:txBody>
      </p:sp>
      <p:sp>
        <p:nvSpPr>
          <p:cNvPr id="14" name="Rounded Rectangle 13"/>
          <p:cNvSpPr/>
          <p:nvPr/>
        </p:nvSpPr>
        <p:spPr>
          <a:xfrm>
            <a:off x="4286250" y="2857500"/>
            <a:ext cx="3238500" cy="1790700"/>
          </a:xfrm>
          <a:prstGeom prst="roundRect">
            <a:avLst>
              <a:gd name="adj" fmla="val 14000"/>
            </a:avLst>
          </a:prstGeom>
          <a:solidFill>
            <a:srgbClr val="23282F"/>
          </a:solidFill>
          <a:ln w="12700">
            <a:solidFill>
              <a:srgbClr val="3A424B"/>
            </a:solidFill>
          </a:ln>
          <a:effectLst/>
        </p:spPr>
        <p:style>
          <a:lnRef idx="1">
            <a:schemeClr val="accent1"/>
          </a:lnRef>
          <a:fillRef idx="3">
            <a:schemeClr val="accent1"/>
          </a:fillRef>
          <a:effectRef idx="2">
            <a:schemeClr val="accent1"/>
          </a:effectRef>
          <a:fontRef idx="minor">
            <a:schemeClr val="lt1"/>
          </a:fontRef>
        </p:style>
        <p:txBody>
          <a:bodyPr rtlCol="0" anchor="ctr" wrap="square" lIns="171450" rIns="171450" tIns="171450" bIns="171450">
            <a:normAutofit/>
          </a:bodyPr>
          <a:lstStyle/>
          <a:p>
            <a:pPr algn="ctr">
              <a:spcAft>
                <a:spcPts val="1000"/>
              </a:spcAft>
            </a:pPr>
            <a:r>
              <a:rPr sz="2200" b="1">
                <a:solidFill>
                  <a:srgbClr val="FFFFFF"/>
                </a:solidFill>
                <a:latin typeface="Helvetica Neue"/>
              </a:rPr>
              <a:t>REGENERATE</a:t>
            </a:r>
          </a:p>
          <a:p>
            <a:pPr algn="ctr"/>
            <a:r>
              <a:rPr sz="1600" b="1">
                <a:solidFill>
                  <a:srgbClr val="AAB3BC"/>
                </a:solidFill>
                <a:latin typeface="Helvetica Neue"/>
              </a:rPr>
              <a:t>Exact plan</a:t>
            </a:r>
          </a:p>
          <a:p>
            <a:pPr algn="ctr"/>
            <a:r>
              <a:rPr sz="1600" b="1">
                <a:solidFill>
                  <a:srgbClr val="AAB3BC"/>
                </a:solidFill>
                <a:latin typeface="Helvetica Neue"/>
              </a:rPr>
              <a:t>+ bounded execution</a:t>
            </a:r>
          </a:p>
        </p:txBody>
      </p:sp>
      <p:sp>
        <p:nvSpPr>
          <p:cNvPr id="15" name="Rounded Rectangle 14"/>
          <p:cNvSpPr/>
          <p:nvPr/>
        </p:nvSpPr>
        <p:spPr>
          <a:xfrm>
            <a:off x="7905750" y="2857500"/>
            <a:ext cx="3238500" cy="1790700"/>
          </a:xfrm>
          <a:prstGeom prst="roundRect">
            <a:avLst>
              <a:gd name="adj" fmla="val 14000"/>
            </a:avLst>
          </a:prstGeom>
          <a:solidFill>
            <a:srgbClr val="7BC6A4"/>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71450" rIns="171450" tIns="171450" bIns="171450">
            <a:normAutofit/>
          </a:bodyPr>
          <a:lstStyle/>
          <a:p>
            <a:pPr algn="ctr">
              <a:spcAft>
                <a:spcPts val="1000"/>
              </a:spcAft>
            </a:pPr>
            <a:r>
              <a:rPr sz="2200" b="1">
                <a:solidFill>
                  <a:srgbClr val="101317"/>
                </a:solidFill>
                <a:latin typeface="Helvetica Neue"/>
              </a:rPr>
              <a:t>PROOF</a:t>
            </a:r>
          </a:p>
          <a:p>
            <a:pPr algn="ctr"/>
            <a:r>
              <a:rPr sz="1600" b="1">
                <a:solidFill>
                  <a:srgbClr val="101317"/>
                </a:solidFill>
                <a:latin typeface="Helvetica Neue"/>
              </a:rPr>
              <a:t>Build + test</a:t>
            </a:r>
          </a:p>
          <a:p>
            <a:pPr algn="ctr"/>
            <a:r>
              <a:rPr sz="1600" b="1">
                <a:solidFill>
                  <a:srgbClr val="101317"/>
                </a:solidFill>
                <a:latin typeface="Helvetica Neue"/>
              </a:rPr>
              <a:t>+ independent acceptance</a:t>
            </a:r>
          </a:p>
        </p:txBody>
      </p:sp>
      <p:sp>
        <p:nvSpPr>
          <p:cNvPr id="16" name="TextBox 15"/>
          <p:cNvSpPr txBox="1"/>
          <p:nvPr/>
        </p:nvSpPr>
        <p:spPr>
          <a:xfrm>
            <a:off x="666750" y="4800600"/>
            <a:ext cx="3238500" cy="266700"/>
          </a:xfrm>
          <a:prstGeom prst="rect">
            <a:avLst/>
          </a:prstGeom>
          <a:noFill/>
        </p:spPr>
        <p:txBody>
          <a:bodyPr wrap="square" anchor="t" lIns="0" rIns="0" tIns="0" bIns="0">
            <a:spAutoFit/>
          </a:bodyPr>
          <a:lstStyle/>
          <a:p>
            <a:pPr algn="ctr"/>
            <a:r>
              <a:rPr sz="1800" b="1" i="0">
                <a:solidFill>
                  <a:srgbClr val="FF9B66"/>
                </a:solidFill>
                <a:latin typeface="Helvetica Neue"/>
              </a:rPr>
              <a:t>Durable</a:t>
            </a:r>
          </a:p>
        </p:txBody>
      </p:sp>
      <p:sp>
        <p:nvSpPr>
          <p:cNvPr id="17" name="TextBox 16"/>
          <p:cNvSpPr txBox="1"/>
          <p:nvPr/>
        </p:nvSpPr>
        <p:spPr>
          <a:xfrm>
            <a:off x="4286250" y="4800600"/>
            <a:ext cx="3238500" cy="266700"/>
          </a:xfrm>
          <a:prstGeom prst="rect">
            <a:avLst/>
          </a:prstGeom>
          <a:noFill/>
        </p:spPr>
        <p:txBody>
          <a:bodyPr wrap="square" anchor="t" lIns="0" rIns="0" tIns="0" bIns="0">
            <a:spAutoFit/>
          </a:bodyPr>
          <a:lstStyle/>
          <a:p>
            <a:pPr algn="ctr"/>
            <a:r>
              <a:rPr sz="1800" b="1" i="0">
                <a:solidFill>
                  <a:srgbClr val="72B7D6"/>
                </a:solidFill>
                <a:latin typeface="Helvetica Neue"/>
              </a:rPr>
              <a:t>Replaceable</a:t>
            </a:r>
          </a:p>
        </p:txBody>
      </p:sp>
      <p:sp>
        <p:nvSpPr>
          <p:cNvPr id="18" name="TextBox 17"/>
          <p:cNvSpPr txBox="1"/>
          <p:nvPr/>
        </p:nvSpPr>
        <p:spPr>
          <a:xfrm>
            <a:off x="7905750" y="4800600"/>
            <a:ext cx="3238500" cy="266700"/>
          </a:xfrm>
          <a:prstGeom prst="rect">
            <a:avLst/>
          </a:prstGeom>
          <a:noFill/>
        </p:spPr>
        <p:txBody>
          <a:bodyPr wrap="square" anchor="t" lIns="0" rIns="0" tIns="0" bIns="0">
            <a:spAutoFit/>
          </a:bodyPr>
          <a:lstStyle/>
          <a:p>
            <a:pPr algn="ctr"/>
            <a:r>
              <a:rPr sz="1800" b="1" i="0">
                <a:solidFill>
                  <a:srgbClr val="7BC6A4"/>
                </a:solidFill>
                <a:latin typeface="Helvetica Neue"/>
              </a:rPr>
              <a:t>Promotable</a:t>
            </a:r>
          </a:p>
        </p:txBody>
      </p:sp>
      <p:sp>
        <p:nvSpPr>
          <p:cNvPr id="19" name="TextBox 18"/>
          <p:cNvSpPr txBox="1"/>
          <p:nvPr/>
        </p:nvSpPr>
        <p:spPr>
          <a:xfrm>
            <a:off x="666750" y="6648450"/>
            <a:ext cx="1428750" cy="152400"/>
          </a:xfrm>
          <a:prstGeom prst="rect">
            <a:avLst/>
          </a:prstGeom>
          <a:noFill/>
        </p:spPr>
        <p:txBody>
          <a:bodyPr wrap="square" anchor="t" lIns="0" rIns="0" tIns="0" bIns="0">
            <a:spAutoFit/>
          </a:bodyPr>
          <a:lstStyle/>
          <a:p>
            <a:r>
              <a:rPr sz="1100" b="1" i="0">
                <a:solidFill>
                  <a:srgbClr val="AAB3BC"/>
                </a:solidFill>
                <a:latin typeface="Helvetica Neue"/>
              </a:rPr>
              <a:t>LITERATE-AI</a:t>
            </a:r>
          </a:p>
        </p:txBody>
      </p:sp>
      <p:sp>
        <p:nvSpPr>
          <p:cNvPr id="20" name="Rectangle 19"/>
          <p:cNvSpPr/>
          <p:nvPr/>
        </p:nvSpPr>
        <p:spPr>
          <a:xfrm>
            <a:off x="10287000" y="6705600"/>
            <a:ext cx="1143000" cy="28575"/>
          </a:xfrm>
          <a:prstGeom prst="rect">
            <a:avLst/>
          </a:prstGeom>
          <a:solidFill>
            <a:srgbClr val="23282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Rectangle 20"/>
          <p:cNvSpPr/>
          <p:nvPr/>
        </p:nvSpPr>
        <p:spPr>
          <a:xfrm>
            <a:off x="10287000" y="6705600"/>
            <a:ext cx="131885" cy="28575"/>
          </a:xfrm>
          <a:prstGeom prst="rect">
            <a:avLst/>
          </a:prstGeom>
          <a:solidFill>
            <a:srgbClr val="FF6B3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2000"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ounded Rectangle 2"/>
          <p:cNvSpPr/>
          <p:nvPr/>
        </p:nvSpPr>
        <p:spPr>
          <a:xfrm>
            <a:off x="666750" y="266700"/>
            <a:ext cx="1257300" cy="304800"/>
          </a:xfrm>
          <a:prstGeom prst="roundRect">
            <a:avLst>
              <a:gd name="adj" fmla="val 50000"/>
            </a:avLst>
          </a:prstGeom>
          <a:solidFill>
            <a:srgbClr val="10131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762000" y="323850"/>
            <a:ext cx="1066800" cy="190500"/>
          </a:xfrm>
          <a:prstGeom prst="rect">
            <a:avLst/>
          </a:prstGeom>
          <a:noFill/>
        </p:spPr>
        <p:txBody>
          <a:bodyPr wrap="square" anchor="t" lIns="0" rIns="0" tIns="0" bIns="0">
            <a:normAutofit/>
          </a:bodyPr>
          <a:lstStyle/>
          <a:p>
            <a:pPr algn="ctr"/>
            <a:r>
              <a:rPr sz="1300" b="1" i="0">
                <a:solidFill>
                  <a:srgbClr val="FFFFFF"/>
                </a:solidFill>
                <a:latin typeface="Helvetica Neue"/>
              </a:rPr>
              <a:t>LITERATE-AI</a:t>
            </a:r>
          </a:p>
        </p:txBody>
      </p:sp>
      <p:sp>
        <p:nvSpPr>
          <p:cNvPr id="5" name="TextBox 4"/>
          <p:cNvSpPr txBox="1"/>
          <p:nvPr/>
        </p:nvSpPr>
        <p:spPr>
          <a:xfrm>
            <a:off x="11144250" y="304800"/>
            <a:ext cx="381000" cy="209550"/>
          </a:xfrm>
          <a:prstGeom prst="rect">
            <a:avLst/>
          </a:prstGeom>
          <a:noFill/>
        </p:spPr>
        <p:txBody>
          <a:bodyPr wrap="square" anchor="t" lIns="0" rIns="0" tIns="0" bIns="0">
            <a:spAutoFit/>
          </a:bodyPr>
          <a:lstStyle/>
          <a:p>
            <a:pPr algn="r"/>
            <a:r>
              <a:rPr sz="1300" b="1" i="0">
                <a:solidFill>
                  <a:srgbClr val="101317"/>
                </a:solidFill>
                <a:latin typeface="Helvetica Neue"/>
              </a:rPr>
              <a:t>04</a:t>
            </a:r>
          </a:p>
        </p:txBody>
      </p:sp>
      <p:sp>
        <p:nvSpPr>
          <p:cNvPr id="6" name="TextBox 5"/>
          <p:cNvSpPr txBox="1"/>
          <p:nvPr/>
        </p:nvSpPr>
        <p:spPr>
          <a:xfrm>
            <a:off x="666750" y="742950"/>
            <a:ext cx="10858500" cy="800100"/>
          </a:xfrm>
          <a:prstGeom prst="rect">
            <a:avLst/>
          </a:prstGeom>
          <a:noFill/>
        </p:spPr>
        <p:txBody>
          <a:bodyPr wrap="square" anchor="t" lIns="0" rIns="0" tIns="0" bIns="0">
            <a:normAutofit/>
          </a:bodyPr>
          <a:lstStyle/>
          <a:p>
            <a:r>
              <a:rPr sz="3800" b="1" i="0">
                <a:solidFill>
                  <a:srgbClr val="101317"/>
                </a:solidFill>
                <a:latin typeface="Helvetica Neue"/>
              </a:rPr>
              <a:t>The implementation is moving unusually fast.</a:t>
            </a:r>
          </a:p>
        </p:txBody>
      </p:sp>
      <p:sp>
        <p:nvSpPr>
          <p:cNvPr id="7" name="TextBox 6"/>
          <p:cNvSpPr txBox="1"/>
          <p:nvPr/>
        </p:nvSpPr>
        <p:spPr>
          <a:xfrm>
            <a:off x="685800" y="1600200"/>
            <a:ext cx="10477500" cy="647700"/>
          </a:xfrm>
          <a:prstGeom prst="rect">
            <a:avLst/>
          </a:prstGeom>
          <a:noFill/>
        </p:spPr>
        <p:txBody>
          <a:bodyPr wrap="square" anchor="t" lIns="0" rIns="0" tIns="0" bIns="0">
            <a:normAutofit/>
          </a:bodyPr>
          <a:lstStyle/>
          <a:p>
            <a:r>
              <a:rPr sz="1700" b="0" i="0">
                <a:solidFill>
                  <a:srgbClr val="65707C"/>
                </a:solidFill>
                <a:latin typeface="Helvetica Neue"/>
              </a:rPr>
              <a:t>One authority model now spans language, build, operating-system, and packaging choices while preserving exact target constraints.</a:t>
            </a:r>
          </a:p>
        </p:txBody>
      </p:sp>
      <p:sp>
        <p:nvSpPr>
          <p:cNvPr id="8" name="Rectangle 7"/>
          <p:cNvSpPr/>
          <p:nvPr/>
        </p:nvSpPr>
        <p:spPr>
          <a:xfrm>
            <a:off x="666750" y="2362200"/>
            <a:ext cx="838200" cy="57150"/>
          </a:xfrm>
          <a:prstGeom prst="rect">
            <a:avLst/>
          </a:prstGeom>
          <a:solidFill>
            <a:srgbClr val="FF6B3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685800" y="3219450"/>
            <a:ext cx="2286000" cy="666750"/>
          </a:xfrm>
          <a:prstGeom prst="rect">
            <a:avLst/>
          </a:prstGeom>
          <a:noFill/>
        </p:spPr>
        <p:txBody>
          <a:bodyPr wrap="square" anchor="t" lIns="0" rIns="0" tIns="0" bIns="0">
            <a:spAutoFit/>
          </a:bodyPr>
          <a:lstStyle/>
          <a:p>
            <a:pPr algn="ctr"/>
            <a:r>
              <a:rPr sz="4800" b="1" i="0">
                <a:solidFill>
                  <a:srgbClr val="101317"/>
                </a:solidFill>
                <a:latin typeface="Helvetica Neue"/>
              </a:rPr>
              <a:t>9</a:t>
            </a:r>
          </a:p>
        </p:txBody>
      </p:sp>
      <p:sp>
        <p:nvSpPr>
          <p:cNvPr id="10" name="Rectangle 9"/>
          <p:cNvSpPr/>
          <p:nvPr/>
        </p:nvSpPr>
        <p:spPr>
          <a:xfrm>
            <a:off x="971550" y="4029075"/>
            <a:ext cx="1714500" cy="38100"/>
          </a:xfrm>
          <a:prstGeom prst="rect">
            <a:avLst/>
          </a:prstGeom>
          <a:solidFill>
            <a:srgbClr val="D8DEE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685800" y="4267200"/>
            <a:ext cx="2286000" cy="285750"/>
          </a:xfrm>
          <a:prstGeom prst="rect">
            <a:avLst/>
          </a:prstGeom>
          <a:noFill/>
        </p:spPr>
        <p:txBody>
          <a:bodyPr wrap="square" anchor="t" lIns="0" rIns="0" tIns="0" bIns="0">
            <a:spAutoFit/>
          </a:bodyPr>
          <a:lstStyle/>
          <a:p>
            <a:pPr algn="ctr"/>
            <a:r>
              <a:rPr sz="1800" b="1" i="0">
                <a:solidFill>
                  <a:srgbClr val="65707C"/>
                </a:solidFill>
                <a:latin typeface="Helvetica Neue"/>
              </a:rPr>
              <a:t>languages</a:t>
            </a:r>
          </a:p>
        </p:txBody>
      </p:sp>
      <p:sp>
        <p:nvSpPr>
          <p:cNvPr id="12" name="TextBox 11"/>
          <p:cNvSpPr txBox="1"/>
          <p:nvPr/>
        </p:nvSpPr>
        <p:spPr>
          <a:xfrm>
            <a:off x="3505200" y="3219450"/>
            <a:ext cx="2286000" cy="666750"/>
          </a:xfrm>
          <a:prstGeom prst="rect">
            <a:avLst/>
          </a:prstGeom>
          <a:noFill/>
        </p:spPr>
        <p:txBody>
          <a:bodyPr wrap="square" anchor="t" lIns="0" rIns="0" tIns="0" bIns="0">
            <a:spAutoFit/>
          </a:bodyPr>
          <a:lstStyle/>
          <a:p>
            <a:pPr algn="ctr"/>
            <a:r>
              <a:rPr sz="4800" b="1" i="0">
                <a:solidFill>
                  <a:srgbClr val="101317"/>
                </a:solidFill>
                <a:latin typeface="Helvetica Neue"/>
              </a:rPr>
              <a:t>6</a:t>
            </a:r>
          </a:p>
        </p:txBody>
      </p:sp>
      <p:sp>
        <p:nvSpPr>
          <p:cNvPr id="13" name="Rectangle 12"/>
          <p:cNvSpPr/>
          <p:nvPr/>
        </p:nvSpPr>
        <p:spPr>
          <a:xfrm>
            <a:off x="3790950" y="4029075"/>
            <a:ext cx="1714500" cy="38100"/>
          </a:xfrm>
          <a:prstGeom prst="rect">
            <a:avLst/>
          </a:prstGeom>
          <a:solidFill>
            <a:srgbClr val="D8DEE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3505200" y="4267200"/>
            <a:ext cx="2286000" cy="285750"/>
          </a:xfrm>
          <a:prstGeom prst="rect">
            <a:avLst/>
          </a:prstGeom>
          <a:noFill/>
        </p:spPr>
        <p:txBody>
          <a:bodyPr wrap="square" anchor="t" lIns="0" rIns="0" tIns="0" bIns="0">
            <a:spAutoFit/>
          </a:bodyPr>
          <a:lstStyle/>
          <a:p>
            <a:pPr algn="ctr"/>
            <a:r>
              <a:rPr sz="1800" b="1" i="0">
                <a:solidFill>
                  <a:srgbClr val="65707C"/>
                </a:solidFill>
                <a:latin typeface="Helvetica Neue"/>
              </a:rPr>
              <a:t>build systems</a:t>
            </a:r>
          </a:p>
        </p:txBody>
      </p:sp>
      <p:sp>
        <p:nvSpPr>
          <p:cNvPr id="15" name="TextBox 14"/>
          <p:cNvSpPr txBox="1"/>
          <p:nvPr/>
        </p:nvSpPr>
        <p:spPr>
          <a:xfrm>
            <a:off x="6324600" y="3219450"/>
            <a:ext cx="2286000" cy="666750"/>
          </a:xfrm>
          <a:prstGeom prst="rect">
            <a:avLst/>
          </a:prstGeom>
          <a:noFill/>
        </p:spPr>
        <p:txBody>
          <a:bodyPr wrap="square" anchor="t" lIns="0" rIns="0" tIns="0" bIns="0">
            <a:spAutoFit/>
          </a:bodyPr>
          <a:lstStyle/>
          <a:p>
            <a:pPr algn="ctr"/>
            <a:r>
              <a:rPr sz="4800" b="1" i="0">
                <a:solidFill>
                  <a:srgbClr val="101317"/>
                </a:solidFill>
                <a:latin typeface="Helvetica Neue"/>
              </a:rPr>
              <a:t>3</a:t>
            </a:r>
          </a:p>
        </p:txBody>
      </p:sp>
      <p:sp>
        <p:nvSpPr>
          <p:cNvPr id="16" name="Rectangle 15"/>
          <p:cNvSpPr/>
          <p:nvPr/>
        </p:nvSpPr>
        <p:spPr>
          <a:xfrm>
            <a:off x="6610350" y="4029075"/>
            <a:ext cx="1714500" cy="38100"/>
          </a:xfrm>
          <a:prstGeom prst="rect">
            <a:avLst/>
          </a:prstGeom>
          <a:solidFill>
            <a:srgbClr val="D8DEE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6324600" y="4267200"/>
            <a:ext cx="2286000" cy="285750"/>
          </a:xfrm>
          <a:prstGeom prst="rect">
            <a:avLst/>
          </a:prstGeom>
          <a:noFill/>
        </p:spPr>
        <p:txBody>
          <a:bodyPr wrap="square" anchor="t" lIns="0" rIns="0" tIns="0" bIns="0">
            <a:spAutoFit/>
          </a:bodyPr>
          <a:lstStyle/>
          <a:p>
            <a:pPr algn="ctr"/>
            <a:r>
              <a:rPr sz="1800" b="1" i="0">
                <a:solidFill>
                  <a:srgbClr val="65707C"/>
                </a:solidFill>
                <a:latin typeface="Helvetica Neue"/>
              </a:rPr>
              <a:t>OS families</a:t>
            </a:r>
          </a:p>
        </p:txBody>
      </p:sp>
      <p:sp>
        <p:nvSpPr>
          <p:cNvPr id="18" name="TextBox 17"/>
          <p:cNvSpPr txBox="1"/>
          <p:nvPr/>
        </p:nvSpPr>
        <p:spPr>
          <a:xfrm>
            <a:off x="9144000" y="3219450"/>
            <a:ext cx="2286000" cy="666750"/>
          </a:xfrm>
          <a:prstGeom prst="rect">
            <a:avLst/>
          </a:prstGeom>
          <a:noFill/>
        </p:spPr>
        <p:txBody>
          <a:bodyPr wrap="square" anchor="t" lIns="0" rIns="0" tIns="0" bIns="0">
            <a:spAutoFit/>
          </a:bodyPr>
          <a:lstStyle/>
          <a:p>
            <a:pPr algn="ctr"/>
            <a:r>
              <a:rPr sz="4800" b="1" i="0">
                <a:solidFill>
                  <a:srgbClr val="FF6B35"/>
                </a:solidFill>
                <a:latin typeface="Helvetica Neue"/>
              </a:rPr>
              <a:t>9</a:t>
            </a:r>
          </a:p>
        </p:txBody>
      </p:sp>
      <p:sp>
        <p:nvSpPr>
          <p:cNvPr id="19" name="Rectangle 18"/>
          <p:cNvSpPr/>
          <p:nvPr/>
        </p:nvSpPr>
        <p:spPr>
          <a:xfrm>
            <a:off x="9429750" y="4029075"/>
            <a:ext cx="1714500" cy="38100"/>
          </a:xfrm>
          <a:prstGeom prst="rect">
            <a:avLst/>
          </a:prstGeom>
          <a:solidFill>
            <a:srgbClr val="FF6B3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9144000" y="4267200"/>
            <a:ext cx="2286000" cy="285750"/>
          </a:xfrm>
          <a:prstGeom prst="rect">
            <a:avLst/>
          </a:prstGeom>
          <a:noFill/>
        </p:spPr>
        <p:txBody>
          <a:bodyPr wrap="square" anchor="t" lIns="0" rIns="0" tIns="0" bIns="0">
            <a:spAutoFit/>
          </a:bodyPr>
          <a:lstStyle/>
          <a:p>
            <a:pPr algn="ctr"/>
            <a:r>
              <a:rPr sz="1800" b="1" i="0">
                <a:solidFill>
                  <a:srgbClr val="65707C"/>
                </a:solidFill>
                <a:latin typeface="Helvetica Neue"/>
              </a:rPr>
              <a:t>package providers</a:t>
            </a:r>
          </a:p>
        </p:txBody>
      </p:sp>
      <p:sp>
        <p:nvSpPr>
          <p:cNvPr id="21" name="Chevron 20"/>
          <p:cNvSpPr/>
          <p:nvPr/>
        </p:nvSpPr>
        <p:spPr>
          <a:xfrm>
            <a:off x="666750" y="5029200"/>
            <a:ext cx="1485900" cy="419100"/>
          </a:xfrm>
          <a:prstGeom prst="chevron">
            <a:avLst/>
          </a:prstGeom>
          <a:solidFill>
            <a:srgbClr val="FF6B3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TextBox 21"/>
          <p:cNvSpPr txBox="1"/>
          <p:nvPr/>
        </p:nvSpPr>
        <p:spPr>
          <a:xfrm>
            <a:off x="723900" y="5143500"/>
            <a:ext cx="1219200" cy="209550"/>
          </a:xfrm>
          <a:prstGeom prst="rect">
            <a:avLst/>
          </a:prstGeom>
          <a:noFill/>
        </p:spPr>
        <p:txBody>
          <a:bodyPr wrap="square" anchor="t" lIns="0" rIns="0" tIns="0" bIns="0">
            <a:spAutoFit/>
          </a:bodyPr>
          <a:lstStyle/>
          <a:p>
            <a:pPr algn="ctr"/>
            <a:r>
              <a:rPr sz="1300" b="1" i="0">
                <a:solidFill>
                  <a:srgbClr val="101317"/>
                </a:solidFill>
                <a:latin typeface="Helvetica Neue"/>
              </a:rPr>
              <a:t>plan</a:t>
            </a:r>
          </a:p>
        </p:txBody>
      </p:sp>
      <p:sp>
        <p:nvSpPr>
          <p:cNvPr id="23" name="Chevron 22"/>
          <p:cNvSpPr/>
          <p:nvPr/>
        </p:nvSpPr>
        <p:spPr>
          <a:xfrm>
            <a:off x="2266950" y="5029200"/>
            <a:ext cx="1485900" cy="419100"/>
          </a:xfrm>
          <a:prstGeom prst="chevron">
            <a:avLst/>
          </a:prstGeom>
          <a:solidFill>
            <a:srgbClr val="23282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TextBox 23"/>
          <p:cNvSpPr txBox="1"/>
          <p:nvPr/>
        </p:nvSpPr>
        <p:spPr>
          <a:xfrm>
            <a:off x="2324100" y="5143500"/>
            <a:ext cx="1219200" cy="209550"/>
          </a:xfrm>
          <a:prstGeom prst="rect">
            <a:avLst/>
          </a:prstGeom>
          <a:noFill/>
        </p:spPr>
        <p:txBody>
          <a:bodyPr wrap="square" anchor="t" lIns="0" rIns="0" tIns="0" bIns="0">
            <a:spAutoFit/>
          </a:bodyPr>
          <a:lstStyle/>
          <a:p>
            <a:pPr algn="ctr"/>
            <a:r>
              <a:rPr sz="1300" b="1" i="0">
                <a:solidFill>
                  <a:srgbClr val="FFFFFF"/>
                </a:solidFill>
                <a:latin typeface="Helvetica Neue"/>
              </a:rPr>
              <a:t>generate</a:t>
            </a:r>
          </a:p>
        </p:txBody>
      </p:sp>
      <p:sp>
        <p:nvSpPr>
          <p:cNvPr id="25" name="Chevron 24"/>
          <p:cNvSpPr/>
          <p:nvPr/>
        </p:nvSpPr>
        <p:spPr>
          <a:xfrm>
            <a:off x="3867150" y="5029200"/>
            <a:ext cx="1485900" cy="419100"/>
          </a:xfrm>
          <a:prstGeom prst="chevron">
            <a:avLst/>
          </a:prstGeom>
          <a:solidFill>
            <a:srgbClr val="23282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6" name="TextBox 25"/>
          <p:cNvSpPr txBox="1"/>
          <p:nvPr/>
        </p:nvSpPr>
        <p:spPr>
          <a:xfrm>
            <a:off x="3924300" y="5143500"/>
            <a:ext cx="1219200" cy="209550"/>
          </a:xfrm>
          <a:prstGeom prst="rect">
            <a:avLst/>
          </a:prstGeom>
          <a:noFill/>
        </p:spPr>
        <p:txBody>
          <a:bodyPr wrap="square" anchor="t" lIns="0" rIns="0" tIns="0" bIns="0">
            <a:spAutoFit/>
          </a:bodyPr>
          <a:lstStyle/>
          <a:p>
            <a:pPr algn="ctr"/>
            <a:r>
              <a:rPr sz="1300" b="1" i="0">
                <a:solidFill>
                  <a:srgbClr val="FFFFFF"/>
                </a:solidFill>
                <a:latin typeface="Helvetica Neue"/>
              </a:rPr>
              <a:t>build</a:t>
            </a:r>
          </a:p>
        </p:txBody>
      </p:sp>
      <p:sp>
        <p:nvSpPr>
          <p:cNvPr id="27" name="Chevron 26"/>
          <p:cNvSpPr/>
          <p:nvPr/>
        </p:nvSpPr>
        <p:spPr>
          <a:xfrm>
            <a:off x="5467350" y="5029200"/>
            <a:ext cx="1485900" cy="419100"/>
          </a:xfrm>
          <a:prstGeom prst="chevron">
            <a:avLst/>
          </a:prstGeom>
          <a:solidFill>
            <a:srgbClr val="23282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8" name="TextBox 27"/>
          <p:cNvSpPr txBox="1"/>
          <p:nvPr/>
        </p:nvSpPr>
        <p:spPr>
          <a:xfrm>
            <a:off x="5524500" y="5143500"/>
            <a:ext cx="1219200" cy="209550"/>
          </a:xfrm>
          <a:prstGeom prst="rect">
            <a:avLst/>
          </a:prstGeom>
          <a:noFill/>
        </p:spPr>
        <p:txBody>
          <a:bodyPr wrap="square" anchor="t" lIns="0" rIns="0" tIns="0" bIns="0">
            <a:spAutoFit/>
          </a:bodyPr>
          <a:lstStyle/>
          <a:p>
            <a:pPr algn="ctr"/>
            <a:r>
              <a:rPr sz="1300" b="1" i="0">
                <a:solidFill>
                  <a:srgbClr val="FFFFFF"/>
                </a:solidFill>
                <a:latin typeface="Helvetica Neue"/>
              </a:rPr>
              <a:t>test</a:t>
            </a:r>
          </a:p>
        </p:txBody>
      </p:sp>
      <p:sp>
        <p:nvSpPr>
          <p:cNvPr id="29" name="Chevron 28"/>
          <p:cNvSpPr/>
          <p:nvPr/>
        </p:nvSpPr>
        <p:spPr>
          <a:xfrm>
            <a:off x="7067550" y="5029200"/>
            <a:ext cx="1485900" cy="419100"/>
          </a:xfrm>
          <a:prstGeom prst="chevron">
            <a:avLst/>
          </a:prstGeom>
          <a:solidFill>
            <a:srgbClr val="23282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0" name="TextBox 29"/>
          <p:cNvSpPr txBox="1"/>
          <p:nvPr/>
        </p:nvSpPr>
        <p:spPr>
          <a:xfrm>
            <a:off x="7124700" y="5143500"/>
            <a:ext cx="1219200" cy="209550"/>
          </a:xfrm>
          <a:prstGeom prst="rect">
            <a:avLst/>
          </a:prstGeom>
          <a:noFill/>
        </p:spPr>
        <p:txBody>
          <a:bodyPr wrap="square" anchor="t" lIns="0" rIns="0" tIns="0" bIns="0">
            <a:spAutoFit/>
          </a:bodyPr>
          <a:lstStyle/>
          <a:p>
            <a:pPr algn="ctr"/>
            <a:r>
              <a:rPr sz="1300" b="1" i="0">
                <a:solidFill>
                  <a:srgbClr val="FFFFFF"/>
                </a:solidFill>
                <a:latin typeface="Helvetica Neue"/>
              </a:rPr>
              <a:t>run</a:t>
            </a:r>
          </a:p>
        </p:txBody>
      </p:sp>
      <p:sp>
        <p:nvSpPr>
          <p:cNvPr id="31" name="Chevron 30"/>
          <p:cNvSpPr/>
          <p:nvPr/>
        </p:nvSpPr>
        <p:spPr>
          <a:xfrm>
            <a:off x="8667750" y="5029200"/>
            <a:ext cx="1485900" cy="419100"/>
          </a:xfrm>
          <a:prstGeom prst="chevron">
            <a:avLst/>
          </a:prstGeom>
          <a:solidFill>
            <a:srgbClr val="23282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2" name="TextBox 31"/>
          <p:cNvSpPr txBox="1"/>
          <p:nvPr/>
        </p:nvSpPr>
        <p:spPr>
          <a:xfrm>
            <a:off x="8724900" y="5143500"/>
            <a:ext cx="1219200" cy="209550"/>
          </a:xfrm>
          <a:prstGeom prst="rect">
            <a:avLst/>
          </a:prstGeom>
          <a:noFill/>
        </p:spPr>
        <p:txBody>
          <a:bodyPr wrap="square" anchor="t" lIns="0" rIns="0" tIns="0" bIns="0">
            <a:spAutoFit/>
          </a:bodyPr>
          <a:lstStyle/>
          <a:p>
            <a:pPr algn="ctr"/>
            <a:r>
              <a:rPr sz="1300" b="1" i="0">
                <a:solidFill>
                  <a:srgbClr val="FFFFFF"/>
                </a:solidFill>
                <a:latin typeface="Helvetica Neue"/>
              </a:rPr>
              <a:t>accept</a:t>
            </a:r>
          </a:p>
        </p:txBody>
      </p:sp>
      <p:sp>
        <p:nvSpPr>
          <p:cNvPr id="33" name="Chevron 32"/>
          <p:cNvSpPr/>
          <p:nvPr/>
        </p:nvSpPr>
        <p:spPr>
          <a:xfrm>
            <a:off x="10267950" y="5029200"/>
            <a:ext cx="1485900" cy="419100"/>
          </a:xfrm>
          <a:prstGeom prst="chevron">
            <a:avLst/>
          </a:prstGeom>
          <a:solidFill>
            <a:srgbClr val="23282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4" name="TextBox 33"/>
          <p:cNvSpPr txBox="1"/>
          <p:nvPr/>
        </p:nvSpPr>
        <p:spPr>
          <a:xfrm>
            <a:off x="10325100" y="5143500"/>
            <a:ext cx="1219200" cy="209550"/>
          </a:xfrm>
          <a:prstGeom prst="rect">
            <a:avLst/>
          </a:prstGeom>
          <a:noFill/>
        </p:spPr>
        <p:txBody>
          <a:bodyPr wrap="square" anchor="t" lIns="0" rIns="0" tIns="0" bIns="0">
            <a:spAutoFit/>
          </a:bodyPr>
          <a:lstStyle/>
          <a:p>
            <a:pPr algn="ctr"/>
            <a:r>
              <a:rPr sz="1300" b="1" i="0">
                <a:solidFill>
                  <a:srgbClr val="FFFFFF"/>
                </a:solidFill>
                <a:latin typeface="Helvetica Neue"/>
              </a:rPr>
              <a:t>receipt</a:t>
            </a:r>
          </a:p>
        </p:txBody>
      </p:sp>
      <p:sp>
        <p:nvSpPr>
          <p:cNvPr id="35" name="Rounded Rectangle 34"/>
          <p:cNvSpPr/>
          <p:nvPr/>
        </p:nvSpPr>
        <p:spPr>
          <a:xfrm>
            <a:off x="666750" y="6172200"/>
            <a:ext cx="10858500" cy="342900"/>
          </a:xfrm>
          <a:prstGeom prst="roundRect">
            <a:avLst>
              <a:gd name="adj" fmla="val 50000"/>
            </a:avLst>
          </a:prstGeom>
          <a:solidFill>
            <a:srgbClr val="FFF0E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6" name="TextBox 35"/>
          <p:cNvSpPr txBox="1"/>
          <p:nvPr/>
        </p:nvSpPr>
        <p:spPr>
          <a:xfrm>
            <a:off x="857250" y="6248400"/>
            <a:ext cx="10477500" cy="209550"/>
          </a:xfrm>
          <a:prstGeom prst="rect">
            <a:avLst/>
          </a:prstGeom>
          <a:noFill/>
        </p:spPr>
        <p:txBody>
          <a:bodyPr wrap="square" anchor="t" lIns="0" rIns="0" tIns="0" bIns="0">
            <a:normAutofit/>
          </a:bodyPr>
          <a:lstStyle/>
          <a:p>
            <a:pPr algn="ctr"/>
            <a:r>
              <a:rPr sz="1300" b="1" i="0">
                <a:solidFill>
                  <a:srgbClr val="101317"/>
                </a:solidFill>
                <a:latin typeface="Helvetica Neue"/>
              </a:rPr>
              <a:t>Surface area, not maturity. Slides 7–11 show the control model.</a:t>
            </a:r>
          </a:p>
        </p:txBody>
      </p:sp>
      <p:sp>
        <p:nvSpPr>
          <p:cNvPr id="37" name="TextBox 36"/>
          <p:cNvSpPr txBox="1"/>
          <p:nvPr/>
        </p:nvSpPr>
        <p:spPr>
          <a:xfrm>
            <a:off x="666750" y="6648450"/>
            <a:ext cx="1428750" cy="152400"/>
          </a:xfrm>
          <a:prstGeom prst="rect">
            <a:avLst/>
          </a:prstGeom>
          <a:noFill/>
        </p:spPr>
        <p:txBody>
          <a:bodyPr wrap="square" anchor="t" lIns="0" rIns="0" tIns="0" bIns="0">
            <a:spAutoFit/>
          </a:bodyPr>
          <a:lstStyle/>
          <a:p>
            <a:r>
              <a:rPr sz="1100" b="1" i="0">
                <a:solidFill>
                  <a:srgbClr val="65707C"/>
                </a:solidFill>
                <a:latin typeface="Helvetica Neue"/>
              </a:rPr>
              <a:t>LITERATE-AI</a:t>
            </a:r>
          </a:p>
        </p:txBody>
      </p:sp>
      <p:sp>
        <p:nvSpPr>
          <p:cNvPr id="38" name="Rectangle 37"/>
          <p:cNvSpPr/>
          <p:nvPr/>
        </p:nvSpPr>
        <p:spPr>
          <a:xfrm>
            <a:off x="10287000" y="6705600"/>
            <a:ext cx="1143000" cy="28575"/>
          </a:xfrm>
          <a:prstGeom prst="rect">
            <a:avLst/>
          </a:prstGeom>
          <a:solidFill>
            <a:srgbClr val="D8DEE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9" name="Rectangle 38"/>
          <p:cNvSpPr/>
          <p:nvPr/>
        </p:nvSpPr>
        <p:spPr>
          <a:xfrm>
            <a:off x="10287000" y="6705600"/>
            <a:ext cx="175846" cy="28575"/>
          </a:xfrm>
          <a:prstGeom prst="rect">
            <a:avLst/>
          </a:prstGeom>
          <a:solidFill>
            <a:srgbClr val="FF6B3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2000" cy="6858000"/>
          </a:xfrm>
          <a:prstGeom prst="rect">
            <a:avLst/>
          </a:prstGeom>
          <a:solidFill>
            <a:srgbClr val="10131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ounded Rectangle 2"/>
          <p:cNvSpPr/>
          <p:nvPr/>
        </p:nvSpPr>
        <p:spPr>
          <a:xfrm>
            <a:off x="666750" y="266700"/>
            <a:ext cx="1257300" cy="304800"/>
          </a:xfrm>
          <a:prstGeom prst="roundRect">
            <a:avLst>
              <a:gd name="adj" fmla="val 50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762000" y="323850"/>
            <a:ext cx="1066800" cy="190500"/>
          </a:xfrm>
          <a:prstGeom prst="rect">
            <a:avLst/>
          </a:prstGeom>
          <a:noFill/>
        </p:spPr>
        <p:txBody>
          <a:bodyPr wrap="square" anchor="t" lIns="0" rIns="0" tIns="0" bIns="0">
            <a:normAutofit/>
          </a:bodyPr>
          <a:lstStyle/>
          <a:p>
            <a:pPr algn="ctr"/>
            <a:r>
              <a:rPr sz="1300" b="1" i="0">
                <a:solidFill>
                  <a:srgbClr val="101317"/>
                </a:solidFill>
                <a:latin typeface="Helvetica Neue"/>
              </a:rPr>
              <a:t>LITERATE-AI</a:t>
            </a:r>
          </a:p>
        </p:txBody>
      </p:sp>
      <p:sp>
        <p:nvSpPr>
          <p:cNvPr id="5" name="TextBox 4"/>
          <p:cNvSpPr txBox="1"/>
          <p:nvPr/>
        </p:nvSpPr>
        <p:spPr>
          <a:xfrm>
            <a:off x="11144250" y="304800"/>
            <a:ext cx="381000" cy="209550"/>
          </a:xfrm>
          <a:prstGeom prst="rect">
            <a:avLst/>
          </a:prstGeom>
          <a:noFill/>
        </p:spPr>
        <p:txBody>
          <a:bodyPr wrap="square" anchor="t" lIns="0" rIns="0" tIns="0" bIns="0">
            <a:spAutoFit/>
          </a:bodyPr>
          <a:lstStyle/>
          <a:p>
            <a:pPr algn="r"/>
            <a:r>
              <a:rPr sz="1300" b="1" i="0">
                <a:solidFill>
                  <a:srgbClr val="FFFFFF"/>
                </a:solidFill>
                <a:latin typeface="Helvetica Neue"/>
              </a:rPr>
              <a:t>05</a:t>
            </a:r>
          </a:p>
        </p:txBody>
      </p:sp>
      <p:sp>
        <p:nvSpPr>
          <p:cNvPr id="6" name="TextBox 5"/>
          <p:cNvSpPr txBox="1"/>
          <p:nvPr/>
        </p:nvSpPr>
        <p:spPr>
          <a:xfrm>
            <a:off x="666750" y="742950"/>
            <a:ext cx="10858500" cy="800100"/>
          </a:xfrm>
          <a:prstGeom prst="rect">
            <a:avLst/>
          </a:prstGeom>
          <a:noFill/>
        </p:spPr>
        <p:txBody>
          <a:bodyPr wrap="square" anchor="t" lIns="0" rIns="0" tIns="0" bIns="0">
            <a:normAutofit/>
          </a:bodyPr>
          <a:lstStyle/>
          <a:p>
            <a:r>
              <a:rPr sz="3200" b="1" i="0">
                <a:solidFill>
                  <a:srgbClr val="FFFFFF"/>
                </a:solidFill>
                <a:latin typeface="Helvetica Neue"/>
              </a:rPr>
              <a:t>The samples now prove complete application boundaries.</a:t>
            </a:r>
          </a:p>
        </p:txBody>
      </p:sp>
      <p:sp>
        <p:nvSpPr>
          <p:cNvPr id="7" name="TextBox 6"/>
          <p:cNvSpPr txBox="1"/>
          <p:nvPr/>
        </p:nvSpPr>
        <p:spPr>
          <a:xfrm>
            <a:off x="685800" y="1600200"/>
            <a:ext cx="10477500" cy="647700"/>
          </a:xfrm>
          <a:prstGeom prst="rect">
            <a:avLst/>
          </a:prstGeom>
          <a:noFill/>
        </p:spPr>
        <p:txBody>
          <a:bodyPr wrap="square" anchor="t" lIns="0" rIns="0" tIns="0" bIns="0">
            <a:normAutofit/>
          </a:bodyPr>
          <a:lstStyle/>
          <a:p>
            <a:r>
              <a:rPr sz="1700" b="0" i="0">
                <a:solidFill>
                  <a:srgbClr val="AAB3BC"/>
                </a:solidFill>
                <a:latin typeface="Helvetica Neue"/>
              </a:rPr>
              <a:t>Readable Components generate, build, run, and pass independent acceptance across package, deployment-unit, durable-service, and host-platform contracts.</a:t>
            </a:r>
          </a:p>
        </p:txBody>
      </p:sp>
      <p:sp>
        <p:nvSpPr>
          <p:cNvPr id="8" name="Rectangle 7"/>
          <p:cNvSpPr/>
          <p:nvPr/>
        </p:nvSpPr>
        <p:spPr>
          <a:xfrm>
            <a:off x="666750" y="2362200"/>
            <a:ext cx="838200" cy="57150"/>
          </a:xfrm>
          <a:prstGeom prst="rect">
            <a:avLst/>
          </a:prstGeom>
          <a:solidFill>
            <a:srgbClr val="FF6B3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Rounded Rectangle 8"/>
          <p:cNvSpPr/>
          <p:nvPr/>
        </p:nvSpPr>
        <p:spPr>
          <a:xfrm>
            <a:off x="666750" y="3105150"/>
            <a:ext cx="2495550" cy="1695450"/>
          </a:xfrm>
          <a:prstGeom prst="roundRect">
            <a:avLst>
              <a:gd name="adj" fmla="val 14000"/>
            </a:avLst>
          </a:prstGeom>
          <a:solidFill>
            <a:srgbClr val="23282F"/>
          </a:solidFill>
          <a:ln w="25400">
            <a:solidFill>
              <a:srgbClr val="FF6B3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38200" y="3314700"/>
            <a:ext cx="2152650" cy="361950"/>
          </a:xfrm>
          <a:prstGeom prst="rect">
            <a:avLst/>
          </a:prstGeom>
          <a:noFill/>
        </p:spPr>
        <p:txBody>
          <a:bodyPr wrap="square" anchor="t" lIns="0" rIns="0" tIns="0" bIns="0">
            <a:spAutoFit/>
          </a:bodyPr>
          <a:lstStyle/>
          <a:p>
            <a:pPr algn="ctr"/>
            <a:r>
              <a:rPr sz="1600" b="1" i="0">
                <a:solidFill>
                  <a:srgbClr val="FF6B35"/>
                </a:solidFill>
                <a:latin typeface="Helvetica Neue"/>
              </a:rPr>
              <a:t>PACKAGE PROOF</a:t>
            </a:r>
          </a:p>
        </p:txBody>
      </p:sp>
      <p:sp>
        <p:nvSpPr>
          <p:cNvPr id="11" name="Rectangle 10"/>
          <p:cNvSpPr/>
          <p:nvPr/>
        </p:nvSpPr>
        <p:spPr>
          <a:xfrm>
            <a:off x="1390650" y="3857625"/>
            <a:ext cx="1047750" cy="38100"/>
          </a:xfrm>
          <a:prstGeom prst="rect">
            <a:avLst/>
          </a:prstGeom>
          <a:solidFill>
            <a:srgbClr val="FF6B3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895350" y="4095750"/>
            <a:ext cx="2038350" cy="495300"/>
          </a:xfrm>
          <a:prstGeom prst="rect">
            <a:avLst/>
          </a:prstGeom>
          <a:noFill/>
        </p:spPr>
        <p:txBody>
          <a:bodyPr wrap="square" anchor="t" lIns="0" rIns="0" tIns="0" bIns="0">
            <a:spAutoFit/>
          </a:bodyPr>
          <a:lstStyle/>
          <a:p>
            <a:pPr algn="ctr"/>
            <a:r>
              <a:rPr sz="1500" b="0" i="0">
                <a:solidFill>
                  <a:srgbClr val="EEF1F3"/>
                </a:solidFill>
                <a:latin typeface="Helvetica Neue"/>
              </a:rPr>
              <a:t>Verified wheel +</a:t>
            </a:r>
          </a:p>
          <a:p>
            <a:pPr algn="ctr"/>
            <a:r>
              <a:rPr sz="1500" b="0" i="0">
                <a:solidFill>
                  <a:srgbClr val="EEF1F3"/>
                </a:solidFill>
                <a:latin typeface="Helvetica Neue"/>
              </a:rPr>
              <a:t>Conan bytes</a:t>
            </a:r>
          </a:p>
        </p:txBody>
      </p:sp>
      <p:sp>
        <p:nvSpPr>
          <p:cNvPr id="13" name="Rounded Rectangle 12"/>
          <p:cNvSpPr/>
          <p:nvPr/>
        </p:nvSpPr>
        <p:spPr>
          <a:xfrm>
            <a:off x="3390900" y="3105150"/>
            <a:ext cx="2495550" cy="1695450"/>
          </a:xfrm>
          <a:prstGeom prst="roundRect">
            <a:avLst>
              <a:gd name="adj" fmla="val 14000"/>
            </a:avLst>
          </a:prstGeom>
          <a:solidFill>
            <a:srgbClr val="23282F"/>
          </a:solidFill>
          <a:ln w="25400">
            <a:solidFill>
              <a:srgbClr val="72B7D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3562350" y="3314700"/>
            <a:ext cx="2152650" cy="361950"/>
          </a:xfrm>
          <a:prstGeom prst="rect">
            <a:avLst/>
          </a:prstGeom>
          <a:noFill/>
        </p:spPr>
        <p:txBody>
          <a:bodyPr wrap="square" anchor="t" lIns="0" rIns="0" tIns="0" bIns="0">
            <a:spAutoFit/>
          </a:bodyPr>
          <a:lstStyle/>
          <a:p>
            <a:pPr algn="ctr"/>
            <a:r>
              <a:rPr sz="1600" b="1" i="0">
                <a:solidFill>
                  <a:srgbClr val="72B7D6"/>
                </a:solidFill>
                <a:latin typeface="Helvetica Neue"/>
              </a:rPr>
              <a:t>MULTI-ENTRYPOINT</a:t>
            </a:r>
          </a:p>
        </p:txBody>
      </p:sp>
      <p:sp>
        <p:nvSpPr>
          <p:cNvPr id="15" name="Rectangle 14"/>
          <p:cNvSpPr/>
          <p:nvPr/>
        </p:nvSpPr>
        <p:spPr>
          <a:xfrm>
            <a:off x="4114800" y="3857625"/>
            <a:ext cx="1047750" cy="38100"/>
          </a:xfrm>
          <a:prstGeom prst="rect">
            <a:avLst/>
          </a:prstGeom>
          <a:solidFill>
            <a:srgbClr val="72B7D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3619500" y="4095750"/>
            <a:ext cx="2038350" cy="495300"/>
          </a:xfrm>
          <a:prstGeom prst="rect">
            <a:avLst/>
          </a:prstGeom>
          <a:noFill/>
        </p:spPr>
        <p:txBody>
          <a:bodyPr wrap="square" anchor="t" lIns="0" rIns="0" tIns="0" bIns="0">
            <a:spAutoFit/>
          </a:bodyPr>
          <a:lstStyle/>
          <a:p>
            <a:pPr algn="ctr"/>
            <a:r>
              <a:rPr sz="1500" b="0" i="0">
                <a:solidFill>
                  <a:srgbClr val="EEF1F3"/>
                </a:solidFill>
                <a:latin typeface="Helvetica Neue"/>
              </a:rPr>
              <a:t>One build + every</a:t>
            </a:r>
          </a:p>
          <a:p>
            <a:pPr algn="ctr"/>
            <a:r>
              <a:rPr sz="1500" b="0" i="0">
                <a:solidFill>
                  <a:srgbClr val="EEF1F3"/>
                </a:solidFill>
                <a:latin typeface="Helvetica Neue"/>
              </a:rPr>
              <a:t>deployment unit</a:t>
            </a:r>
          </a:p>
        </p:txBody>
      </p:sp>
      <p:sp>
        <p:nvSpPr>
          <p:cNvPr id="17" name="Rounded Rectangle 16"/>
          <p:cNvSpPr/>
          <p:nvPr/>
        </p:nvSpPr>
        <p:spPr>
          <a:xfrm>
            <a:off x="6115050" y="3105150"/>
            <a:ext cx="2495550" cy="1695450"/>
          </a:xfrm>
          <a:prstGeom prst="roundRect">
            <a:avLst>
              <a:gd name="adj" fmla="val 14000"/>
            </a:avLst>
          </a:prstGeom>
          <a:solidFill>
            <a:srgbClr val="23282F"/>
          </a:solidFill>
          <a:ln w="25400">
            <a:solidFill>
              <a:srgbClr val="7BC6A4"/>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6286500" y="3314700"/>
            <a:ext cx="2152650" cy="361950"/>
          </a:xfrm>
          <a:prstGeom prst="rect">
            <a:avLst/>
          </a:prstGeom>
          <a:noFill/>
        </p:spPr>
        <p:txBody>
          <a:bodyPr wrap="square" anchor="t" lIns="0" rIns="0" tIns="0" bIns="0">
            <a:spAutoFit/>
          </a:bodyPr>
          <a:lstStyle/>
          <a:p>
            <a:pPr algn="ctr"/>
            <a:r>
              <a:rPr sz="1600" b="1" i="0">
                <a:solidFill>
                  <a:srgbClr val="7BC6A4"/>
                </a:solidFill>
                <a:latin typeface="Helvetica Neue"/>
              </a:rPr>
              <a:t>DURABLE SPLIT</a:t>
            </a:r>
          </a:p>
        </p:txBody>
      </p:sp>
      <p:sp>
        <p:nvSpPr>
          <p:cNvPr id="19" name="Rectangle 18"/>
          <p:cNvSpPr/>
          <p:nvPr/>
        </p:nvSpPr>
        <p:spPr>
          <a:xfrm>
            <a:off x="6838950" y="3857625"/>
            <a:ext cx="1047750" cy="38100"/>
          </a:xfrm>
          <a:prstGeom prst="rect">
            <a:avLst/>
          </a:prstGeom>
          <a:solidFill>
            <a:srgbClr val="7BC6A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6343650" y="4095750"/>
            <a:ext cx="2038350" cy="495300"/>
          </a:xfrm>
          <a:prstGeom prst="rect">
            <a:avLst/>
          </a:prstGeom>
          <a:noFill/>
        </p:spPr>
        <p:txBody>
          <a:bodyPr wrap="square" anchor="t" lIns="0" rIns="0" tIns="0" bIns="0">
            <a:spAutoFit/>
          </a:bodyPr>
          <a:lstStyle/>
          <a:p>
            <a:pPr algn="ctr"/>
            <a:r>
              <a:rPr sz="1500" b="0" i="0">
                <a:solidFill>
                  <a:srgbClr val="EEF1F3"/>
                </a:solidFill>
                <a:latin typeface="Helvetica Neue"/>
              </a:rPr>
              <a:t>Frontend · API</a:t>
            </a:r>
          </a:p>
          <a:p>
            <a:pPr algn="ctr"/>
            <a:r>
              <a:rPr sz="1500" b="0" i="0">
                <a:solidFill>
                  <a:srgbClr val="EEF1F3"/>
                </a:solidFill>
                <a:latin typeface="Helvetica Neue"/>
              </a:rPr>
              <a:t>collector · cache</a:t>
            </a:r>
          </a:p>
        </p:txBody>
      </p:sp>
      <p:sp>
        <p:nvSpPr>
          <p:cNvPr id="21" name="Rounded Rectangle 20"/>
          <p:cNvSpPr/>
          <p:nvPr/>
        </p:nvSpPr>
        <p:spPr>
          <a:xfrm>
            <a:off x="8839200" y="3105150"/>
            <a:ext cx="2495550" cy="1695450"/>
          </a:xfrm>
          <a:prstGeom prst="roundRect">
            <a:avLst>
              <a:gd name="adj" fmla="val 14000"/>
            </a:avLst>
          </a:prstGeom>
          <a:solidFill>
            <a:srgbClr val="23282F"/>
          </a:solidFill>
          <a:ln w="25400">
            <a:solidFill>
              <a:srgbClr val="FF9B6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TextBox 21"/>
          <p:cNvSpPr txBox="1"/>
          <p:nvPr/>
        </p:nvSpPr>
        <p:spPr>
          <a:xfrm>
            <a:off x="9010650" y="3314700"/>
            <a:ext cx="2152650" cy="361950"/>
          </a:xfrm>
          <a:prstGeom prst="rect">
            <a:avLst/>
          </a:prstGeom>
          <a:noFill/>
        </p:spPr>
        <p:txBody>
          <a:bodyPr wrap="square" anchor="t" lIns="0" rIns="0" tIns="0" bIns="0">
            <a:spAutoFit/>
          </a:bodyPr>
          <a:lstStyle/>
          <a:p>
            <a:pPr algn="ctr"/>
            <a:r>
              <a:rPr sz="1600" b="1" i="0">
                <a:solidFill>
                  <a:srgbClr val="FF9B66"/>
                </a:solidFill>
                <a:latin typeface="Helvetica Neue"/>
              </a:rPr>
              <a:t>HOST PORTABILITY</a:t>
            </a:r>
          </a:p>
        </p:txBody>
      </p:sp>
      <p:sp>
        <p:nvSpPr>
          <p:cNvPr id="23" name="Rectangle 22"/>
          <p:cNvSpPr/>
          <p:nvPr/>
        </p:nvSpPr>
        <p:spPr>
          <a:xfrm>
            <a:off x="9563100" y="3857625"/>
            <a:ext cx="1047750" cy="38100"/>
          </a:xfrm>
          <a:prstGeom prst="rect">
            <a:avLst/>
          </a:prstGeom>
          <a:solidFill>
            <a:srgbClr val="FF9B6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TextBox 23"/>
          <p:cNvSpPr txBox="1"/>
          <p:nvPr/>
        </p:nvSpPr>
        <p:spPr>
          <a:xfrm>
            <a:off x="9067800" y="4095750"/>
            <a:ext cx="2038350" cy="495300"/>
          </a:xfrm>
          <a:prstGeom prst="rect">
            <a:avLst/>
          </a:prstGeom>
          <a:noFill/>
        </p:spPr>
        <p:txBody>
          <a:bodyPr wrap="square" anchor="t" lIns="0" rIns="0" tIns="0" bIns="0">
            <a:spAutoFit/>
          </a:bodyPr>
          <a:lstStyle/>
          <a:p>
            <a:pPr algn="ctr"/>
            <a:r>
              <a:rPr sz="1500" b="0" i="0">
                <a:solidFill>
                  <a:srgbClr val="EEF1F3"/>
                </a:solidFill>
                <a:latin typeface="Helvetica Neue"/>
              </a:rPr>
              <a:t>Tuple SBOM +</a:t>
            </a:r>
          </a:p>
          <a:p>
            <a:pPr algn="ctr"/>
            <a:r>
              <a:rPr sz="1500" b="0" i="0">
                <a:solidFill>
                  <a:srgbClr val="EEF1F3"/>
                </a:solidFill>
                <a:latin typeface="Helvetica Neue"/>
              </a:rPr>
              <a:t>config migration</a:t>
            </a:r>
          </a:p>
        </p:txBody>
      </p:sp>
      <p:sp>
        <p:nvSpPr>
          <p:cNvPr id="25" name="Rectangle 24"/>
          <p:cNvSpPr/>
          <p:nvPr/>
        </p:nvSpPr>
        <p:spPr>
          <a:xfrm>
            <a:off x="2047875" y="5219700"/>
            <a:ext cx="1657350" cy="38100"/>
          </a:xfrm>
          <a:prstGeom prst="rect">
            <a:avLst/>
          </a:prstGeom>
          <a:solidFill>
            <a:srgbClr val="FF6B3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6" name="Chevron 25"/>
          <p:cNvSpPr/>
          <p:nvPr/>
        </p:nvSpPr>
        <p:spPr>
          <a:xfrm>
            <a:off x="3648075" y="5143500"/>
            <a:ext cx="180975" cy="190500"/>
          </a:xfrm>
          <a:prstGeom prst="chevron">
            <a:avLst/>
          </a:prstGeom>
          <a:solidFill>
            <a:srgbClr val="FF6B3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7" name="Rectangle 26"/>
          <p:cNvSpPr/>
          <p:nvPr/>
        </p:nvSpPr>
        <p:spPr>
          <a:xfrm>
            <a:off x="4810125" y="5219700"/>
            <a:ext cx="1657350" cy="38100"/>
          </a:xfrm>
          <a:prstGeom prst="rect">
            <a:avLst/>
          </a:prstGeom>
          <a:solidFill>
            <a:srgbClr val="FF6B3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8" name="Chevron 27"/>
          <p:cNvSpPr/>
          <p:nvPr/>
        </p:nvSpPr>
        <p:spPr>
          <a:xfrm>
            <a:off x="6410325" y="5143500"/>
            <a:ext cx="180975" cy="190500"/>
          </a:xfrm>
          <a:prstGeom prst="chevron">
            <a:avLst/>
          </a:prstGeom>
          <a:solidFill>
            <a:srgbClr val="FF6B3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9" name="Rectangle 28"/>
          <p:cNvSpPr/>
          <p:nvPr/>
        </p:nvSpPr>
        <p:spPr>
          <a:xfrm>
            <a:off x="7572375" y="5219700"/>
            <a:ext cx="1657350" cy="38100"/>
          </a:xfrm>
          <a:prstGeom prst="rect">
            <a:avLst/>
          </a:prstGeom>
          <a:solidFill>
            <a:srgbClr val="FF6B3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0" name="Chevron 29"/>
          <p:cNvSpPr/>
          <p:nvPr/>
        </p:nvSpPr>
        <p:spPr>
          <a:xfrm>
            <a:off x="9172575" y="5143500"/>
            <a:ext cx="180975" cy="190500"/>
          </a:xfrm>
          <a:prstGeom prst="chevron">
            <a:avLst/>
          </a:prstGeom>
          <a:solidFill>
            <a:srgbClr val="FF6B3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1" name="TextBox 30"/>
          <p:cNvSpPr txBox="1"/>
          <p:nvPr/>
        </p:nvSpPr>
        <p:spPr>
          <a:xfrm>
            <a:off x="838200" y="5095875"/>
            <a:ext cx="1143000" cy="266700"/>
          </a:xfrm>
          <a:prstGeom prst="rect">
            <a:avLst/>
          </a:prstGeom>
          <a:noFill/>
        </p:spPr>
        <p:txBody>
          <a:bodyPr wrap="square" anchor="t" lIns="0" rIns="0" tIns="0" bIns="0">
            <a:spAutoFit/>
          </a:bodyPr>
          <a:lstStyle/>
          <a:p>
            <a:pPr algn="ctr"/>
            <a:r>
              <a:rPr sz="1700" b="1" i="0">
                <a:solidFill>
                  <a:srgbClr val="FFFFFF"/>
                </a:solidFill>
                <a:latin typeface="Helvetica Neue"/>
              </a:rPr>
              <a:t>SPEC</a:t>
            </a:r>
          </a:p>
        </p:txBody>
      </p:sp>
      <p:sp>
        <p:nvSpPr>
          <p:cNvPr id="32" name="TextBox 31"/>
          <p:cNvSpPr txBox="1"/>
          <p:nvPr/>
        </p:nvSpPr>
        <p:spPr>
          <a:xfrm>
            <a:off x="3857625" y="5095875"/>
            <a:ext cx="1143000" cy="266700"/>
          </a:xfrm>
          <a:prstGeom prst="rect">
            <a:avLst/>
          </a:prstGeom>
          <a:noFill/>
        </p:spPr>
        <p:txBody>
          <a:bodyPr wrap="square" anchor="t" lIns="0" rIns="0" tIns="0" bIns="0">
            <a:spAutoFit/>
          </a:bodyPr>
          <a:lstStyle/>
          <a:p>
            <a:pPr algn="ctr"/>
            <a:r>
              <a:rPr sz="1700" b="1" i="0">
                <a:solidFill>
                  <a:srgbClr val="FFFFFF"/>
                </a:solidFill>
                <a:latin typeface="Helvetica Neue"/>
              </a:rPr>
              <a:t>SOURCE</a:t>
            </a:r>
          </a:p>
        </p:txBody>
      </p:sp>
      <p:sp>
        <p:nvSpPr>
          <p:cNvPr id="33" name="TextBox 32"/>
          <p:cNvSpPr txBox="1"/>
          <p:nvPr/>
        </p:nvSpPr>
        <p:spPr>
          <a:xfrm>
            <a:off x="6619875" y="5095875"/>
            <a:ext cx="1143000" cy="266700"/>
          </a:xfrm>
          <a:prstGeom prst="rect">
            <a:avLst/>
          </a:prstGeom>
          <a:noFill/>
        </p:spPr>
        <p:txBody>
          <a:bodyPr wrap="square" anchor="t" lIns="0" rIns="0" tIns="0" bIns="0">
            <a:spAutoFit/>
          </a:bodyPr>
          <a:lstStyle/>
          <a:p>
            <a:pPr algn="ctr"/>
            <a:r>
              <a:rPr sz="1700" b="1" i="0">
                <a:solidFill>
                  <a:srgbClr val="FFFFFF"/>
                </a:solidFill>
                <a:latin typeface="Helvetica Neue"/>
              </a:rPr>
              <a:t>BINARY</a:t>
            </a:r>
          </a:p>
        </p:txBody>
      </p:sp>
      <p:sp>
        <p:nvSpPr>
          <p:cNvPr id="34" name="TextBox 33"/>
          <p:cNvSpPr txBox="1"/>
          <p:nvPr/>
        </p:nvSpPr>
        <p:spPr>
          <a:xfrm>
            <a:off x="9382125" y="5095875"/>
            <a:ext cx="1619250" cy="266700"/>
          </a:xfrm>
          <a:prstGeom prst="rect">
            <a:avLst/>
          </a:prstGeom>
          <a:noFill/>
        </p:spPr>
        <p:txBody>
          <a:bodyPr wrap="square" anchor="t" lIns="0" rIns="0" tIns="0" bIns="0">
            <a:spAutoFit/>
          </a:bodyPr>
          <a:lstStyle/>
          <a:p>
            <a:pPr algn="ctr"/>
            <a:r>
              <a:rPr sz="1700" b="1" i="0">
                <a:solidFill>
                  <a:srgbClr val="7BC6A4"/>
                </a:solidFill>
                <a:latin typeface="Helvetica Neue"/>
              </a:rPr>
              <a:t>ACCEPTANCE</a:t>
            </a:r>
          </a:p>
        </p:txBody>
      </p:sp>
      <p:sp>
        <p:nvSpPr>
          <p:cNvPr id="35" name="TextBox 34"/>
          <p:cNvSpPr txBox="1"/>
          <p:nvPr/>
        </p:nvSpPr>
        <p:spPr>
          <a:xfrm>
            <a:off x="666750" y="6648450"/>
            <a:ext cx="1428750" cy="152400"/>
          </a:xfrm>
          <a:prstGeom prst="rect">
            <a:avLst/>
          </a:prstGeom>
          <a:noFill/>
        </p:spPr>
        <p:txBody>
          <a:bodyPr wrap="square" anchor="t" lIns="0" rIns="0" tIns="0" bIns="0">
            <a:spAutoFit/>
          </a:bodyPr>
          <a:lstStyle/>
          <a:p>
            <a:r>
              <a:rPr sz="1100" b="1" i="0">
                <a:solidFill>
                  <a:srgbClr val="AAB3BC"/>
                </a:solidFill>
                <a:latin typeface="Helvetica Neue"/>
              </a:rPr>
              <a:t>LITERATE-AI</a:t>
            </a:r>
          </a:p>
        </p:txBody>
      </p:sp>
      <p:sp>
        <p:nvSpPr>
          <p:cNvPr id="36" name="Rectangle 35"/>
          <p:cNvSpPr/>
          <p:nvPr/>
        </p:nvSpPr>
        <p:spPr>
          <a:xfrm>
            <a:off x="10287000" y="6705600"/>
            <a:ext cx="1143000" cy="28575"/>
          </a:xfrm>
          <a:prstGeom prst="rect">
            <a:avLst/>
          </a:prstGeom>
          <a:solidFill>
            <a:srgbClr val="23282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7" name="Rectangle 36"/>
          <p:cNvSpPr/>
          <p:nvPr/>
        </p:nvSpPr>
        <p:spPr>
          <a:xfrm>
            <a:off x="10287000" y="6705600"/>
            <a:ext cx="219808" cy="28575"/>
          </a:xfrm>
          <a:prstGeom prst="rect">
            <a:avLst/>
          </a:prstGeom>
          <a:solidFill>
            <a:srgbClr val="FF6B3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2000" cy="6858000"/>
          </a:xfrm>
          <a:prstGeom prst="rect">
            <a:avLst/>
          </a:prstGeom>
          <a:solidFill>
            <a:srgbClr val="10131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3" name="Picture 2" descr="image.jpg"/>
          <p:cNvPicPr>
            <a:picLocks noChangeAspect="1"/>
          </p:cNvPicPr>
          <p:nvPr/>
        </p:nvPicPr>
        <p:blipFill>
          <a:blip r:embed="rId2"/>
          <a:stretch>
            <a:fillRect/>
          </a:stretch>
        </p:blipFill>
        <p:spPr>
          <a:xfrm>
            <a:off x="0" y="0"/>
            <a:ext cx="12192000" cy="6858000"/>
          </a:xfrm>
          <a:prstGeom prst="rect">
            <a:avLst/>
          </a:prstGeom>
        </p:spPr>
      </p:pic>
      <p:sp>
        <p:nvSpPr>
          <p:cNvPr id="4" name="Rectangle 3"/>
          <p:cNvSpPr/>
          <p:nvPr/>
        </p:nvSpPr>
        <p:spPr>
          <a:xfrm>
            <a:off x="0" y="0"/>
            <a:ext cx="5810250" cy="6858000"/>
          </a:xfrm>
          <a:prstGeom prst="rect">
            <a:avLst/>
          </a:prstGeom>
          <a:solidFill>
            <a:srgbClr val="101317">
              <a:alpha val="36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ounded Rectangle 4"/>
          <p:cNvSpPr/>
          <p:nvPr/>
        </p:nvSpPr>
        <p:spPr>
          <a:xfrm>
            <a:off x="666750" y="476250"/>
            <a:ext cx="1428750" cy="304800"/>
          </a:xfrm>
          <a:prstGeom prst="roundRect">
            <a:avLst>
              <a:gd name="adj" fmla="val 50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62000" y="533400"/>
            <a:ext cx="1238250" cy="190500"/>
          </a:xfrm>
          <a:prstGeom prst="rect">
            <a:avLst/>
          </a:prstGeom>
          <a:noFill/>
        </p:spPr>
        <p:txBody>
          <a:bodyPr wrap="square" anchor="t" lIns="0" rIns="0" tIns="0" bIns="0">
            <a:normAutofit/>
          </a:bodyPr>
          <a:lstStyle/>
          <a:p>
            <a:pPr algn="ctr"/>
            <a:r>
              <a:rPr sz="1300" b="1" i="0">
                <a:solidFill>
                  <a:srgbClr val="101317"/>
                </a:solidFill>
                <a:latin typeface="Helvetica Neue"/>
              </a:rPr>
              <a:t>THE NEXT STEP</a:t>
            </a:r>
          </a:p>
        </p:txBody>
      </p:sp>
      <p:sp>
        <p:nvSpPr>
          <p:cNvPr id="7" name="TextBox 6"/>
          <p:cNvSpPr txBox="1"/>
          <p:nvPr/>
        </p:nvSpPr>
        <p:spPr>
          <a:xfrm>
            <a:off x="666750" y="1200150"/>
            <a:ext cx="4667250" cy="1000125"/>
          </a:xfrm>
          <a:prstGeom prst="rect">
            <a:avLst/>
          </a:prstGeom>
          <a:noFill/>
        </p:spPr>
        <p:txBody>
          <a:bodyPr wrap="square" anchor="t" lIns="0" rIns="0" tIns="0" bIns="0">
            <a:spAutoFit/>
          </a:bodyPr>
          <a:lstStyle/>
          <a:p>
            <a:r>
              <a:rPr sz="4500" b="1" i="0">
                <a:solidFill>
                  <a:srgbClr val="FFFFFF"/>
                </a:solidFill>
                <a:latin typeface="Helvetica Neue"/>
              </a:rPr>
              <a:t>The goal is not better</a:t>
            </a:r>
          </a:p>
          <a:p>
            <a:r>
              <a:rPr sz="4500" b="1" i="0">
                <a:solidFill>
                  <a:srgbClr val="FFFFFF"/>
                </a:solidFill>
                <a:latin typeface="Helvetica Neue"/>
              </a:rPr>
              <a:t>code generation.</a:t>
            </a:r>
          </a:p>
        </p:txBody>
      </p:sp>
      <p:sp>
        <p:nvSpPr>
          <p:cNvPr id="8" name="TextBox 7"/>
          <p:cNvSpPr txBox="1"/>
          <p:nvPr/>
        </p:nvSpPr>
        <p:spPr>
          <a:xfrm>
            <a:off x="685800" y="2647950"/>
            <a:ext cx="4191000" cy="1200150"/>
          </a:xfrm>
          <a:prstGeom prst="rect">
            <a:avLst/>
          </a:prstGeom>
          <a:noFill/>
        </p:spPr>
        <p:txBody>
          <a:bodyPr wrap="square" anchor="t" lIns="0" rIns="0" tIns="0" bIns="0">
            <a:spAutoFit/>
          </a:bodyPr>
          <a:lstStyle/>
          <a:p>
            <a:r>
              <a:rPr sz="2100" b="0" i="0">
                <a:solidFill>
                  <a:srgbClr val="EEF1F3"/>
                </a:solidFill>
                <a:latin typeface="Helvetica Neue"/>
              </a:rPr>
              <a:t>It is the governed creation of complete applications: interfaces, services, resources, tests, packages, releases, and runtime projections.</a:t>
            </a:r>
          </a:p>
        </p:txBody>
      </p:sp>
      <p:sp>
        <p:nvSpPr>
          <p:cNvPr id="9" name="TextBox 8"/>
          <p:cNvSpPr txBox="1"/>
          <p:nvPr/>
        </p:nvSpPr>
        <p:spPr>
          <a:xfrm>
            <a:off x="685800" y="4629150"/>
            <a:ext cx="3810000" cy="361950"/>
          </a:xfrm>
          <a:prstGeom prst="rect">
            <a:avLst/>
          </a:prstGeom>
          <a:noFill/>
        </p:spPr>
        <p:txBody>
          <a:bodyPr wrap="square" anchor="t" lIns="0" rIns="0" tIns="0" bIns="0">
            <a:spAutoFit/>
          </a:bodyPr>
          <a:lstStyle/>
          <a:p>
            <a:r>
              <a:rPr sz="2800" b="1" i="0">
                <a:solidFill>
                  <a:srgbClr val="FF9B66"/>
                </a:solidFill>
                <a:latin typeface="Helvetica Neue"/>
              </a:rPr>
              <a:t>An application foundry.</a:t>
            </a:r>
          </a:p>
        </p:txBody>
      </p:sp>
      <p:sp>
        <p:nvSpPr>
          <p:cNvPr id="10" name="TextBox 9"/>
          <p:cNvSpPr txBox="1"/>
          <p:nvPr/>
        </p:nvSpPr>
        <p:spPr>
          <a:xfrm>
            <a:off x="666750" y="6648450"/>
            <a:ext cx="1428750" cy="152400"/>
          </a:xfrm>
          <a:prstGeom prst="rect">
            <a:avLst/>
          </a:prstGeom>
          <a:noFill/>
        </p:spPr>
        <p:txBody>
          <a:bodyPr wrap="square" anchor="t" lIns="0" rIns="0" tIns="0" bIns="0">
            <a:spAutoFit/>
          </a:bodyPr>
          <a:lstStyle/>
          <a:p>
            <a:r>
              <a:rPr sz="1100" b="1" i="0">
                <a:solidFill>
                  <a:srgbClr val="AAB3BC"/>
                </a:solidFill>
                <a:latin typeface="Helvetica Neue"/>
              </a:rPr>
              <a:t>LITERATE-AI</a:t>
            </a:r>
          </a:p>
        </p:txBody>
      </p:sp>
      <p:sp>
        <p:nvSpPr>
          <p:cNvPr id="11" name="Rectangle 10"/>
          <p:cNvSpPr/>
          <p:nvPr/>
        </p:nvSpPr>
        <p:spPr>
          <a:xfrm>
            <a:off x="10287000" y="6705600"/>
            <a:ext cx="1143000" cy="28575"/>
          </a:xfrm>
          <a:prstGeom prst="rect">
            <a:avLst/>
          </a:prstGeom>
          <a:solidFill>
            <a:srgbClr val="23282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ectangle 11"/>
          <p:cNvSpPr/>
          <p:nvPr/>
        </p:nvSpPr>
        <p:spPr>
          <a:xfrm>
            <a:off x="10287000" y="6705600"/>
            <a:ext cx="263769" cy="28575"/>
          </a:xfrm>
          <a:prstGeom prst="rect">
            <a:avLst/>
          </a:prstGeom>
          <a:solidFill>
            <a:srgbClr val="FF6B3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2000"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ounded Rectangle 2"/>
          <p:cNvSpPr/>
          <p:nvPr/>
        </p:nvSpPr>
        <p:spPr>
          <a:xfrm>
            <a:off x="666750" y="266700"/>
            <a:ext cx="1257300" cy="304800"/>
          </a:xfrm>
          <a:prstGeom prst="roundRect">
            <a:avLst>
              <a:gd name="adj" fmla="val 50000"/>
            </a:avLst>
          </a:prstGeom>
          <a:solidFill>
            <a:srgbClr val="10131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762000" y="323850"/>
            <a:ext cx="1066800" cy="190500"/>
          </a:xfrm>
          <a:prstGeom prst="rect">
            <a:avLst/>
          </a:prstGeom>
          <a:noFill/>
        </p:spPr>
        <p:txBody>
          <a:bodyPr wrap="square" anchor="t" lIns="0" rIns="0" tIns="0" bIns="0">
            <a:normAutofit/>
          </a:bodyPr>
          <a:lstStyle/>
          <a:p>
            <a:pPr algn="ctr"/>
            <a:r>
              <a:rPr sz="1300" b="1" i="0">
                <a:solidFill>
                  <a:srgbClr val="FFFFFF"/>
                </a:solidFill>
                <a:latin typeface="Helvetica Neue"/>
              </a:rPr>
              <a:t>LITERATE-AI</a:t>
            </a:r>
          </a:p>
        </p:txBody>
      </p:sp>
      <p:sp>
        <p:nvSpPr>
          <p:cNvPr id="5" name="Rounded Rectangle 4"/>
          <p:cNvSpPr/>
          <p:nvPr/>
        </p:nvSpPr>
        <p:spPr>
          <a:xfrm>
            <a:off x="2038350" y="266700"/>
            <a:ext cx="1847850" cy="304800"/>
          </a:xfrm>
          <a:prstGeom prst="roundRect">
            <a:avLst>
              <a:gd name="adj" fmla="val 50000"/>
            </a:avLst>
          </a:prstGeom>
          <a:solidFill>
            <a:srgbClr val="FF6B3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2133600" y="323850"/>
            <a:ext cx="1657350" cy="190500"/>
          </a:xfrm>
          <a:prstGeom prst="rect">
            <a:avLst/>
          </a:prstGeom>
          <a:noFill/>
        </p:spPr>
        <p:txBody>
          <a:bodyPr wrap="square" anchor="t" lIns="0" rIns="0" tIns="0" bIns="0">
            <a:normAutofit/>
          </a:bodyPr>
          <a:lstStyle/>
          <a:p>
            <a:pPr algn="ctr"/>
            <a:r>
              <a:rPr sz="1200" b="1" i="0">
                <a:solidFill>
                  <a:srgbClr val="101317"/>
                </a:solidFill>
                <a:latin typeface="Helvetica Neue"/>
              </a:rPr>
              <a:t>HOW IT WORKS · 1/5</a:t>
            </a:r>
          </a:p>
        </p:txBody>
      </p:sp>
      <p:sp>
        <p:nvSpPr>
          <p:cNvPr id="7" name="TextBox 6"/>
          <p:cNvSpPr txBox="1"/>
          <p:nvPr/>
        </p:nvSpPr>
        <p:spPr>
          <a:xfrm>
            <a:off x="11144250" y="304800"/>
            <a:ext cx="381000" cy="209550"/>
          </a:xfrm>
          <a:prstGeom prst="rect">
            <a:avLst/>
          </a:prstGeom>
          <a:noFill/>
        </p:spPr>
        <p:txBody>
          <a:bodyPr wrap="square" anchor="t" lIns="0" rIns="0" tIns="0" bIns="0">
            <a:spAutoFit/>
          </a:bodyPr>
          <a:lstStyle/>
          <a:p>
            <a:pPr algn="r"/>
            <a:r>
              <a:rPr sz="1300" b="1" i="0">
                <a:solidFill>
                  <a:srgbClr val="101317"/>
                </a:solidFill>
                <a:latin typeface="Helvetica Neue"/>
              </a:rPr>
              <a:t>07</a:t>
            </a:r>
          </a:p>
        </p:txBody>
      </p:sp>
      <p:sp>
        <p:nvSpPr>
          <p:cNvPr id="8" name="TextBox 7"/>
          <p:cNvSpPr txBox="1"/>
          <p:nvPr/>
        </p:nvSpPr>
        <p:spPr>
          <a:xfrm>
            <a:off x="666750" y="742950"/>
            <a:ext cx="10858500" cy="800100"/>
          </a:xfrm>
          <a:prstGeom prst="rect">
            <a:avLst/>
          </a:prstGeom>
          <a:noFill/>
        </p:spPr>
        <p:txBody>
          <a:bodyPr wrap="square" anchor="t" lIns="0" rIns="0" tIns="0" bIns="0">
            <a:normAutofit/>
          </a:bodyPr>
          <a:lstStyle/>
          <a:p>
            <a:r>
              <a:rPr sz="3800" b="1" i="0">
                <a:solidFill>
                  <a:srgbClr val="101317"/>
                </a:solidFill>
                <a:latin typeface="Helvetica Neue"/>
              </a:rPr>
              <a:t>This is the durable authority.</a:t>
            </a:r>
          </a:p>
        </p:txBody>
      </p:sp>
      <p:sp>
        <p:nvSpPr>
          <p:cNvPr id="9" name="TextBox 8"/>
          <p:cNvSpPr txBox="1"/>
          <p:nvPr/>
        </p:nvSpPr>
        <p:spPr>
          <a:xfrm>
            <a:off x="685800" y="1600200"/>
            <a:ext cx="10477500" cy="647700"/>
          </a:xfrm>
          <a:prstGeom prst="rect">
            <a:avLst/>
          </a:prstGeom>
          <a:noFill/>
        </p:spPr>
        <p:txBody>
          <a:bodyPr wrap="square" anchor="t" lIns="0" rIns="0" tIns="0" bIns="0">
            <a:normAutofit/>
          </a:bodyPr>
          <a:lstStyle/>
          <a:p>
            <a:r>
              <a:rPr sz="1700" b="0" i="0">
                <a:solidFill>
                  <a:srgbClr val="65707C"/>
                </a:solidFill>
                <a:latin typeface="Helvetica Neue"/>
              </a:rPr>
              <a:t>A Component specification is a readable file. Requirements, scenarios, and the public capability contract are the product; the source tree is what gets regenerated from them.</a:t>
            </a:r>
          </a:p>
        </p:txBody>
      </p:sp>
      <p:sp>
        <p:nvSpPr>
          <p:cNvPr id="10" name="Rectangle 9"/>
          <p:cNvSpPr/>
          <p:nvPr/>
        </p:nvSpPr>
        <p:spPr>
          <a:xfrm>
            <a:off x="666750" y="2362200"/>
            <a:ext cx="838200" cy="57150"/>
          </a:xfrm>
          <a:prstGeom prst="rect">
            <a:avLst/>
          </a:prstGeom>
          <a:solidFill>
            <a:srgbClr val="FF6B3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Rounded Rectangle 10"/>
          <p:cNvSpPr/>
          <p:nvPr/>
        </p:nvSpPr>
        <p:spPr>
          <a:xfrm>
            <a:off x="666750" y="2590800"/>
            <a:ext cx="5295900" cy="3333750"/>
          </a:xfrm>
          <a:prstGeom prst="roundRect">
            <a:avLst>
              <a:gd name="adj" fmla="val 9000"/>
            </a:avLst>
          </a:prstGeom>
          <a:solidFill>
            <a:srgbClr val="1A1F2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838200" y="2724150"/>
            <a:ext cx="4953000" cy="171450"/>
          </a:xfrm>
          <a:prstGeom prst="rect">
            <a:avLst/>
          </a:prstGeom>
          <a:noFill/>
        </p:spPr>
        <p:txBody>
          <a:bodyPr wrap="square" anchor="t" lIns="0" rIns="0" tIns="0" bIns="0">
            <a:spAutoFit/>
          </a:bodyPr>
          <a:lstStyle/>
          <a:p>
            <a:r>
              <a:rPr sz="1100" b="1" i="0">
                <a:solidFill>
                  <a:srgbClr val="FF9B66"/>
                </a:solidFill>
                <a:latin typeface="Helvetica Neue"/>
              </a:rPr>
              <a:t>components/money-calculation/component.md</a:t>
            </a:r>
          </a:p>
        </p:txBody>
      </p:sp>
      <p:sp>
        <p:nvSpPr>
          <p:cNvPr id="13" name="TextBox 12"/>
          <p:cNvSpPr txBox="1"/>
          <p:nvPr/>
        </p:nvSpPr>
        <p:spPr>
          <a:xfrm>
            <a:off x="838200" y="2990850"/>
            <a:ext cx="4953000" cy="2762250"/>
          </a:xfrm>
          <a:prstGeom prst="rect">
            <a:avLst/>
          </a:prstGeom>
          <a:noFill/>
        </p:spPr>
        <p:txBody>
          <a:bodyPr wrap="square" anchor="t" lIns="0" rIns="0" tIns="0" bIns="0">
            <a:spAutoFit/>
          </a:bodyPr>
          <a:lstStyle/>
          <a:p>
            <a:r>
              <a:rPr sz="1200" b="0" i="0">
                <a:solidFill>
                  <a:srgbClr val="EEF1F3"/>
                </a:solidFill>
                <a:latin typeface="Courier New"/>
              </a:rPr>
              <a:t>### Requirement: Exact integer discount calculation</a:t>
            </a:r>
          </a:p>
          <a:p/>
          <a:p>
            <a:r>
              <a:rPr sz="1200" b="0" i="0">
                <a:solidFill>
                  <a:srgbClr val="EEF1F3"/>
                </a:solidFill>
                <a:latin typeface="Courier New"/>
              </a:rPr>
              <a:t>The portable run entrypoint SHALL accept a</a:t>
            </a:r>
          </a:p>
          <a:p>
            <a:r>
              <a:rPr sz="1200" b="0" i="0">
                <a:solidFill>
                  <a:srgbClr val="EEF1F3"/>
                </a:solidFill>
                <a:latin typeface="Courier New"/>
              </a:rPr>
              <a:t>non-negative integer subtotal in cents and a</a:t>
            </a:r>
          </a:p>
          <a:p>
            <a:r>
              <a:rPr sz="1200" b="0" i="0">
                <a:solidFill>
                  <a:srgbClr val="EEF1F3"/>
                </a:solidFill>
                <a:latin typeface="Courier New"/>
              </a:rPr>
              <a:t>discount in basis points from 0 through 10000,</a:t>
            </a:r>
          </a:p>
          <a:p>
            <a:r>
              <a:rPr sz="1200" b="0" i="0">
                <a:solidFill>
                  <a:srgbClr val="EEF1F3"/>
                </a:solidFill>
                <a:latin typeface="Courier New"/>
              </a:rPr>
              <a:t>compute discount as</a:t>
            </a:r>
          </a:p>
          <a:p>
            <a:r>
              <a:rPr sz="1200" b="0" i="0">
                <a:solidFill>
                  <a:srgbClr val="EEF1F3"/>
                </a:solidFill>
                <a:latin typeface="Courier New"/>
              </a:rPr>
              <a:t>floor((subtotal_cents * discount_basis_points</a:t>
            </a:r>
          </a:p>
          <a:p>
            <a:r>
              <a:rPr sz="1200" b="0" i="0">
                <a:solidFill>
                  <a:srgbClr val="EEF1F3"/>
                </a:solidFill>
                <a:latin typeface="Courier New"/>
              </a:rPr>
              <a:t>      + 5000) / 10000)</a:t>
            </a:r>
          </a:p>
          <a:p/>
          <a:p>
            <a:r>
              <a:rPr sz="1200" b="0" i="0">
                <a:solidFill>
                  <a:srgbClr val="EEF1F3"/>
                </a:solidFill>
                <a:latin typeface="Courier New"/>
              </a:rPr>
              <a:t>#### Scenario: Half-up discount rounding</a:t>
            </a:r>
          </a:p>
          <a:p>
            <a:r>
              <a:rPr sz="1200" b="0" i="0">
                <a:solidFill>
                  <a:srgbClr val="EEF1F3"/>
                </a:solidFill>
                <a:latin typeface="Courier New"/>
              </a:rPr>
              <a:t>- WHEN a 999-cent subtotal receives a</a:t>
            </a:r>
          </a:p>
          <a:p>
            <a:r>
              <a:rPr sz="1200" b="0" i="0">
                <a:solidFill>
                  <a:srgbClr val="EEF1F3"/>
                </a:solidFill>
                <a:latin typeface="Courier New"/>
              </a:rPr>
              <a:t>  1250-basis-point discount</a:t>
            </a:r>
          </a:p>
          <a:p>
            <a:r>
              <a:rPr sz="1200" b="0" i="0">
                <a:solidFill>
                  <a:srgbClr val="EEF1F3"/>
                </a:solidFill>
                <a:latin typeface="Courier New"/>
              </a:rPr>
              <a:t>- THEN the discount is 125 cents and the</a:t>
            </a:r>
          </a:p>
          <a:p>
            <a:r>
              <a:rPr sz="1200" b="0" i="0">
                <a:solidFill>
                  <a:srgbClr val="EEF1F3"/>
                </a:solidFill>
                <a:latin typeface="Courier New"/>
              </a:rPr>
              <a:t>  total is 874 cents</a:t>
            </a:r>
          </a:p>
        </p:txBody>
      </p:sp>
      <p:sp>
        <p:nvSpPr>
          <p:cNvPr id="14" name="Rounded Rectangle 13"/>
          <p:cNvSpPr/>
          <p:nvPr/>
        </p:nvSpPr>
        <p:spPr>
          <a:xfrm>
            <a:off x="6229350" y="2590800"/>
            <a:ext cx="5295900" cy="3333750"/>
          </a:xfrm>
          <a:prstGeom prst="roundRect">
            <a:avLst>
              <a:gd name="adj" fmla="val 9000"/>
            </a:avLst>
          </a:prstGeom>
          <a:solidFill>
            <a:srgbClr val="23282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6400800" y="2724150"/>
            <a:ext cx="4953000" cy="171450"/>
          </a:xfrm>
          <a:prstGeom prst="rect">
            <a:avLst/>
          </a:prstGeom>
          <a:noFill/>
        </p:spPr>
        <p:txBody>
          <a:bodyPr wrap="square" anchor="t" lIns="0" rIns="0" tIns="0" bIns="0">
            <a:spAutoFit/>
          </a:bodyPr>
          <a:lstStyle/>
          <a:p>
            <a:r>
              <a:rPr sz="1100" b="1" i="0">
                <a:solidFill>
                  <a:srgbClr val="72B7D6"/>
                </a:solidFill>
                <a:latin typeface="Helvetica Neue"/>
              </a:rPr>
              <a:t>interfaces/money-calculation.md  —  the public capability contract</a:t>
            </a:r>
          </a:p>
        </p:txBody>
      </p:sp>
      <p:sp>
        <p:nvSpPr>
          <p:cNvPr id="16" name="TextBox 15"/>
          <p:cNvSpPr txBox="1"/>
          <p:nvPr/>
        </p:nvSpPr>
        <p:spPr>
          <a:xfrm>
            <a:off x="6400800" y="2990850"/>
            <a:ext cx="4953000" cy="1905000"/>
          </a:xfrm>
          <a:prstGeom prst="rect">
            <a:avLst/>
          </a:prstGeom>
          <a:noFill/>
        </p:spPr>
        <p:txBody>
          <a:bodyPr wrap="square" anchor="t" lIns="0" rIns="0" tIns="0" bIns="0">
            <a:spAutoFit/>
          </a:bodyPr>
          <a:lstStyle/>
          <a:p>
            <a:r>
              <a:rPr sz="1200" b="0" i="0">
                <a:solidFill>
                  <a:srgbClr val="EEF1F3"/>
                </a:solidFill>
                <a:latin typeface="Courier New"/>
              </a:rPr>
              <a:t>This contract is language-neutral. The realized</a:t>
            </a:r>
          </a:p>
          <a:p>
            <a:r>
              <a:rPr sz="1200" b="0" i="0">
                <a:solidFill>
                  <a:srgbClr val="EEF1F3"/>
                </a:solidFill>
                <a:latin typeface="Courier New"/>
              </a:rPr>
              <a:t>provider artifact SHALL expose its portable `run`</a:t>
            </a:r>
          </a:p>
          <a:p>
            <a:r>
              <a:rPr sz="1200" b="0" i="0">
                <a:solidFill>
                  <a:srgbClr val="EEF1F3"/>
                </a:solidFill>
                <a:latin typeface="Courier New"/>
              </a:rPr>
              <a:t>entrypoint through the environment variable</a:t>
            </a:r>
          </a:p>
          <a:p>
            <a:r>
              <a:rPr sz="1200" b="0" i="0">
                <a:solidFill>
                  <a:srgbClr val="EEF1F3"/>
                </a:solidFill>
                <a:latin typeface="Courier New"/>
              </a:rPr>
              <a:t>LITAI_CAPABILITY_MONEY_CALCULATION.</a:t>
            </a:r>
          </a:p>
          <a:p/>
          <a:p>
            <a:r>
              <a:rPr sz="1200" b="0" i="0">
                <a:solidFill>
                  <a:srgbClr val="EEF1F3"/>
                </a:solidFill>
                <a:latin typeface="Courier New"/>
              </a:rPr>
              <a:t>Consumers SHALL use this public process contract</a:t>
            </a:r>
          </a:p>
          <a:p>
            <a:r>
              <a:rPr sz="1200" b="0" i="0">
                <a:solidFill>
                  <a:srgbClr val="EEF1F3"/>
                </a:solidFill>
                <a:latin typeface="Courier New"/>
              </a:rPr>
              <a:t>and SHALL NOT import, copy, or depend on private</a:t>
            </a:r>
          </a:p>
          <a:p>
            <a:r>
              <a:rPr sz="1200" b="0" i="0">
                <a:solidFill>
                  <a:srgbClr val="EEF1F3"/>
                </a:solidFill>
                <a:latin typeface="Courier New"/>
              </a:rPr>
              <a:t>provider source layout.</a:t>
            </a:r>
          </a:p>
        </p:txBody>
      </p:sp>
      <p:sp>
        <p:nvSpPr>
          <p:cNvPr id="17" name="Rectangle 16"/>
          <p:cNvSpPr/>
          <p:nvPr/>
        </p:nvSpPr>
        <p:spPr>
          <a:xfrm>
            <a:off x="6400800" y="5048250"/>
            <a:ext cx="4953000" cy="9525"/>
          </a:xfrm>
          <a:prstGeom prst="rect">
            <a:avLst/>
          </a:prstGeom>
          <a:solidFill>
            <a:srgbClr val="333B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6400800" y="5200650"/>
            <a:ext cx="4953000" cy="190500"/>
          </a:xfrm>
          <a:prstGeom prst="rect">
            <a:avLst/>
          </a:prstGeom>
          <a:noFill/>
        </p:spPr>
        <p:txBody>
          <a:bodyPr wrap="square" anchor="t" lIns="0" rIns="0" tIns="0" bIns="0">
            <a:spAutoFit/>
          </a:bodyPr>
          <a:lstStyle/>
          <a:p>
            <a:r>
              <a:rPr sz="1100" b="0" i="0">
                <a:solidFill>
                  <a:srgbClr val="AAB3BC"/>
                </a:solidFill>
                <a:latin typeface="Courier New"/>
              </a:rPr>
              <a:t>flavor_slots:  build.system · language-ecosystem · platform.os</a:t>
            </a:r>
          </a:p>
        </p:txBody>
      </p:sp>
      <p:sp>
        <p:nvSpPr>
          <p:cNvPr id="19" name="Rounded Rectangle 18"/>
          <p:cNvSpPr/>
          <p:nvPr/>
        </p:nvSpPr>
        <p:spPr>
          <a:xfrm>
            <a:off x="666750" y="6172200"/>
            <a:ext cx="10858500" cy="342900"/>
          </a:xfrm>
          <a:prstGeom prst="roundRect">
            <a:avLst>
              <a:gd name="adj" fmla="val 50000"/>
            </a:avLst>
          </a:prstGeom>
          <a:solidFill>
            <a:srgbClr val="FFF0E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857250" y="6248400"/>
            <a:ext cx="10477500" cy="209550"/>
          </a:xfrm>
          <a:prstGeom prst="rect">
            <a:avLst/>
          </a:prstGeom>
          <a:noFill/>
        </p:spPr>
        <p:txBody>
          <a:bodyPr wrap="square" anchor="t" lIns="0" rIns="0" tIns="0" bIns="0">
            <a:normAutofit/>
          </a:bodyPr>
          <a:lstStyle/>
          <a:p>
            <a:pPr algn="ctr"/>
            <a:r>
              <a:rPr sz="1300" b="1" i="0">
                <a:solidFill>
                  <a:srgbClr val="101317"/>
                </a:solidFill>
                <a:latin typeface="Helvetica Neue"/>
              </a:rPr>
              <a:t>Language, build, OS, and the source tree sit below this line. They are Flavor choices and regeneration targets.</a:t>
            </a:r>
          </a:p>
        </p:txBody>
      </p:sp>
      <p:sp>
        <p:nvSpPr>
          <p:cNvPr id="21" name="TextBox 20"/>
          <p:cNvSpPr txBox="1"/>
          <p:nvPr/>
        </p:nvSpPr>
        <p:spPr>
          <a:xfrm>
            <a:off x="666750" y="6648450"/>
            <a:ext cx="1428750" cy="152400"/>
          </a:xfrm>
          <a:prstGeom prst="rect">
            <a:avLst/>
          </a:prstGeom>
          <a:noFill/>
        </p:spPr>
        <p:txBody>
          <a:bodyPr wrap="square" anchor="t" lIns="0" rIns="0" tIns="0" bIns="0">
            <a:spAutoFit/>
          </a:bodyPr>
          <a:lstStyle/>
          <a:p>
            <a:r>
              <a:rPr sz="1100" b="1" i="0">
                <a:solidFill>
                  <a:srgbClr val="65707C"/>
                </a:solidFill>
                <a:latin typeface="Helvetica Neue"/>
              </a:rPr>
              <a:t>LITERATE-AI</a:t>
            </a:r>
          </a:p>
        </p:txBody>
      </p:sp>
      <p:sp>
        <p:nvSpPr>
          <p:cNvPr id="22" name="Rectangle 21"/>
          <p:cNvSpPr/>
          <p:nvPr/>
        </p:nvSpPr>
        <p:spPr>
          <a:xfrm>
            <a:off x="10287000" y="6705600"/>
            <a:ext cx="1143000" cy="28575"/>
          </a:xfrm>
          <a:prstGeom prst="rect">
            <a:avLst/>
          </a:prstGeom>
          <a:solidFill>
            <a:srgbClr val="D8DEE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Rectangle 22"/>
          <p:cNvSpPr/>
          <p:nvPr/>
        </p:nvSpPr>
        <p:spPr>
          <a:xfrm>
            <a:off x="10287000" y="6705600"/>
            <a:ext cx="307731" cy="28575"/>
          </a:xfrm>
          <a:prstGeom prst="rect">
            <a:avLst/>
          </a:prstGeom>
          <a:solidFill>
            <a:srgbClr val="FF6B3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2000" cy="6858000"/>
          </a:xfrm>
          <a:prstGeom prst="rect">
            <a:avLst/>
          </a:prstGeom>
          <a:solidFill>
            <a:srgbClr val="10131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3" name="Picture 2" descr="image.jpg"/>
          <p:cNvPicPr>
            <a:picLocks noChangeAspect="1"/>
          </p:cNvPicPr>
          <p:nvPr/>
        </p:nvPicPr>
        <p:blipFill>
          <a:blip r:embed="rId2"/>
          <a:stretch>
            <a:fillRect/>
          </a:stretch>
        </p:blipFill>
        <p:spPr>
          <a:xfrm>
            <a:off x="0" y="0"/>
            <a:ext cx="12192000" cy="6858000"/>
          </a:xfrm>
          <a:prstGeom prst="rect">
            <a:avLst/>
          </a:prstGeom>
        </p:spPr>
      </p:pic>
      <p:sp>
        <p:nvSpPr>
          <p:cNvPr id="4" name="Rectangle 3"/>
          <p:cNvSpPr/>
          <p:nvPr/>
        </p:nvSpPr>
        <p:spPr>
          <a:xfrm>
            <a:off x="0" y="0"/>
            <a:ext cx="12192000" cy="2552700"/>
          </a:xfrm>
          <a:prstGeom prst="rect">
            <a:avLst/>
          </a:prstGeom>
          <a:solidFill>
            <a:srgbClr val="101317">
              <a:alpha val="72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0" y="2552700"/>
            <a:ext cx="4095750" cy="2990850"/>
          </a:xfrm>
          <a:prstGeom prst="rect">
            <a:avLst/>
          </a:prstGeom>
          <a:solidFill>
            <a:srgbClr val="101317">
              <a:alpha val="82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9144000" y="2552700"/>
            <a:ext cx="3048000" cy="1905000"/>
          </a:xfrm>
          <a:prstGeom prst="rect">
            <a:avLst/>
          </a:prstGeom>
          <a:solidFill>
            <a:srgbClr val="101317">
              <a:alpha val="72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Rounded Rectangle 6"/>
          <p:cNvSpPr/>
          <p:nvPr/>
        </p:nvSpPr>
        <p:spPr>
          <a:xfrm>
            <a:off x="666750" y="266700"/>
            <a:ext cx="1257300" cy="304800"/>
          </a:xfrm>
          <a:prstGeom prst="roundRect">
            <a:avLst>
              <a:gd name="adj" fmla="val 50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762000" y="323850"/>
            <a:ext cx="1066800" cy="190500"/>
          </a:xfrm>
          <a:prstGeom prst="rect">
            <a:avLst/>
          </a:prstGeom>
          <a:noFill/>
        </p:spPr>
        <p:txBody>
          <a:bodyPr wrap="square" anchor="t" lIns="0" rIns="0" tIns="0" bIns="0">
            <a:normAutofit/>
          </a:bodyPr>
          <a:lstStyle/>
          <a:p>
            <a:pPr algn="ctr"/>
            <a:r>
              <a:rPr sz="1300" b="1" i="0">
                <a:solidFill>
                  <a:srgbClr val="101317"/>
                </a:solidFill>
                <a:latin typeface="Helvetica Neue"/>
              </a:rPr>
              <a:t>LITERATE-AI</a:t>
            </a:r>
          </a:p>
        </p:txBody>
      </p:sp>
      <p:sp>
        <p:nvSpPr>
          <p:cNvPr id="9" name="Rounded Rectangle 8"/>
          <p:cNvSpPr/>
          <p:nvPr/>
        </p:nvSpPr>
        <p:spPr>
          <a:xfrm>
            <a:off x="2038350" y="266700"/>
            <a:ext cx="1847850" cy="304800"/>
          </a:xfrm>
          <a:prstGeom prst="roundRect">
            <a:avLst>
              <a:gd name="adj" fmla="val 50000"/>
            </a:avLst>
          </a:prstGeom>
          <a:solidFill>
            <a:srgbClr val="FF6B3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2133600" y="323850"/>
            <a:ext cx="1657350" cy="190500"/>
          </a:xfrm>
          <a:prstGeom prst="rect">
            <a:avLst/>
          </a:prstGeom>
          <a:noFill/>
        </p:spPr>
        <p:txBody>
          <a:bodyPr wrap="square" anchor="t" lIns="0" rIns="0" tIns="0" bIns="0">
            <a:normAutofit/>
          </a:bodyPr>
          <a:lstStyle/>
          <a:p>
            <a:pPr algn="ctr"/>
            <a:r>
              <a:rPr sz="1200" b="1" i="0">
                <a:solidFill>
                  <a:srgbClr val="101317"/>
                </a:solidFill>
                <a:latin typeface="Helvetica Neue"/>
              </a:rPr>
              <a:t>HOW IT WORKS · 2/5</a:t>
            </a:r>
          </a:p>
        </p:txBody>
      </p:sp>
      <p:sp>
        <p:nvSpPr>
          <p:cNvPr id="11" name="TextBox 10"/>
          <p:cNvSpPr txBox="1"/>
          <p:nvPr/>
        </p:nvSpPr>
        <p:spPr>
          <a:xfrm>
            <a:off x="11144250" y="304800"/>
            <a:ext cx="381000" cy="209550"/>
          </a:xfrm>
          <a:prstGeom prst="rect">
            <a:avLst/>
          </a:prstGeom>
          <a:noFill/>
        </p:spPr>
        <p:txBody>
          <a:bodyPr wrap="square" anchor="t" lIns="0" rIns="0" tIns="0" bIns="0">
            <a:spAutoFit/>
          </a:bodyPr>
          <a:lstStyle/>
          <a:p>
            <a:pPr algn="r"/>
            <a:r>
              <a:rPr sz="1300" b="1" i="0">
                <a:solidFill>
                  <a:srgbClr val="FFFFFF"/>
                </a:solidFill>
                <a:latin typeface="Helvetica Neue"/>
              </a:rPr>
              <a:t>08</a:t>
            </a:r>
          </a:p>
        </p:txBody>
      </p:sp>
      <p:sp>
        <p:nvSpPr>
          <p:cNvPr id="12" name="TextBox 11"/>
          <p:cNvSpPr txBox="1"/>
          <p:nvPr/>
        </p:nvSpPr>
        <p:spPr>
          <a:xfrm>
            <a:off x="666750" y="742950"/>
            <a:ext cx="10858500" cy="800100"/>
          </a:xfrm>
          <a:prstGeom prst="rect">
            <a:avLst/>
          </a:prstGeom>
          <a:noFill/>
        </p:spPr>
        <p:txBody>
          <a:bodyPr wrap="square" anchor="t" lIns="0" rIns="0" tIns="0" bIns="0">
            <a:normAutofit/>
          </a:bodyPr>
          <a:lstStyle/>
          <a:p>
            <a:r>
              <a:rPr sz="3200" b="1" i="0">
                <a:solidFill>
                  <a:srgbClr val="FFFFFF"/>
                </a:solidFill>
                <a:latin typeface="Helvetica Neue"/>
              </a:rPr>
              <a:t>What a generation key binds — and what it refuses to.</a:t>
            </a:r>
          </a:p>
        </p:txBody>
      </p:sp>
      <p:sp>
        <p:nvSpPr>
          <p:cNvPr id="13" name="TextBox 12"/>
          <p:cNvSpPr txBox="1"/>
          <p:nvPr/>
        </p:nvSpPr>
        <p:spPr>
          <a:xfrm>
            <a:off x="685800" y="1600200"/>
            <a:ext cx="10477500" cy="647700"/>
          </a:xfrm>
          <a:prstGeom prst="rect">
            <a:avLst/>
          </a:prstGeom>
          <a:noFill/>
        </p:spPr>
        <p:txBody>
          <a:bodyPr wrap="square" anchor="t" lIns="0" rIns="0" tIns="0" bIns="0">
            <a:normAutofit/>
          </a:bodyPr>
          <a:lstStyle/>
          <a:p>
            <a:r>
              <a:rPr sz="1700" b="0" i="0">
                <a:solidFill>
                  <a:srgbClr val="AAB3BC"/>
                </a:solidFill>
                <a:latin typeface="Helvetica Neue"/>
              </a:rPr>
              <a:t>Cache identity is the narrow boundary the whole model rests on. Bind too much and reuse dies; bind too little and authority leaks across the line.</a:t>
            </a:r>
          </a:p>
        </p:txBody>
      </p:sp>
      <p:sp>
        <p:nvSpPr>
          <p:cNvPr id="14" name="Rectangle 13"/>
          <p:cNvSpPr/>
          <p:nvPr/>
        </p:nvSpPr>
        <p:spPr>
          <a:xfrm>
            <a:off x="666750" y="2362200"/>
            <a:ext cx="838200" cy="57150"/>
          </a:xfrm>
          <a:prstGeom prst="rect">
            <a:avLst/>
          </a:prstGeom>
          <a:solidFill>
            <a:srgbClr val="FF6B3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666750" y="2647950"/>
            <a:ext cx="3429000" cy="209550"/>
          </a:xfrm>
          <a:prstGeom prst="rect">
            <a:avLst/>
          </a:prstGeom>
          <a:noFill/>
        </p:spPr>
        <p:txBody>
          <a:bodyPr wrap="square" anchor="t" lIns="0" rIns="0" tIns="0" bIns="0">
            <a:spAutoFit/>
          </a:bodyPr>
          <a:lstStyle/>
          <a:p>
            <a:r>
              <a:rPr sz="1300" b="1" i="0">
                <a:solidFill>
                  <a:srgbClr val="FF6B35"/>
                </a:solidFill>
                <a:latin typeface="Helvetica Neue"/>
              </a:rPr>
              <a:t>INSIDE THE KEY</a:t>
            </a:r>
          </a:p>
        </p:txBody>
      </p:sp>
      <p:sp>
        <p:nvSpPr>
          <p:cNvPr id="16" name="Rounded Rectangle 15"/>
          <p:cNvSpPr/>
          <p:nvPr/>
        </p:nvSpPr>
        <p:spPr>
          <a:xfrm>
            <a:off x="666750" y="2914650"/>
            <a:ext cx="3238500" cy="323850"/>
          </a:xfrm>
          <a:prstGeom prst="roundRect">
            <a:avLst>
              <a:gd name="adj" fmla="val 9000"/>
            </a:avLst>
          </a:prstGeom>
          <a:solidFill>
            <a:srgbClr val="23282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781050" y="2981325"/>
            <a:ext cx="3009900" cy="190500"/>
          </a:xfrm>
          <a:prstGeom prst="rect">
            <a:avLst/>
          </a:prstGeom>
          <a:noFill/>
        </p:spPr>
        <p:txBody>
          <a:bodyPr wrap="square" anchor="t" lIns="0" rIns="0" tIns="0" bIns="0">
            <a:normAutofit/>
          </a:bodyPr>
          <a:lstStyle/>
          <a:p>
            <a:r>
              <a:rPr sz="1200" b="1" i="0">
                <a:solidFill>
                  <a:srgbClr val="EEF1F3"/>
                </a:solidFill>
                <a:latin typeface="Helvetica Neue"/>
              </a:rPr>
              <a:t>Spec set + document identities</a:t>
            </a:r>
          </a:p>
        </p:txBody>
      </p:sp>
      <p:sp>
        <p:nvSpPr>
          <p:cNvPr id="18" name="Rounded Rectangle 17"/>
          <p:cNvSpPr/>
          <p:nvPr/>
        </p:nvSpPr>
        <p:spPr>
          <a:xfrm>
            <a:off x="666750" y="3276600"/>
            <a:ext cx="3238500" cy="323850"/>
          </a:xfrm>
          <a:prstGeom prst="roundRect">
            <a:avLst>
              <a:gd name="adj" fmla="val 9000"/>
            </a:avLst>
          </a:prstGeom>
          <a:solidFill>
            <a:srgbClr val="23282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781050" y="3343275"/>
            <a:ext cx="3009900" cy="190500"/>
          </a:xfrm>
          <a:prstGeom prst="rect">
            <a:avLst/>
          </a:prstGeom>
          <a:noFill/>
        </p:spPr>
        <p:txBody>
          <a:bodyPr wrap="square" anchor="t" lIns="0" rIns="0" tIns="0" bIns="0">
            <a:normAutofit/>
          </a:bodyPr>
          <a:lstStyle/>
          <a:p>
            <a:r>
              <a:rPr sz="1200" b="1" i="0">
                <a:solidFill>
                  <a:srgbClr val="EEF1F3"/>
                </a:solidFill>
                <a:latin typeface="Helvetica Neue"/>
              </a:rPr>
              <a:t>Target and Flavors</a:t>
            </a:r>
          </a:p>
        </p:txBody>
      </p:sp>
      <p:sp>
        <p:nvSpPr>
          <p:cNvPr id="20" name="Rounded Rectangle 19"/>
          <p:cNvSpPr/>
          <p:nvPr/>
        </p:nvSpPr>
        <p:spPr>
          <a:xfrm>
            <a:off x="666750" y="3638550"/>
            <a:ext cx="3238500" cy="323850"/>
          </a:xfrm>
          <a:prstGeom prst="roundRect">
            <a:avLst>
              <a:gd name="adj" fmla="val 9000"/>
            </a:avLst>
          </a:prstGeom>
          <a:solidFill>
            <a:srgbClr val="23282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781050" y="3705225"/>
            <a:ext cx="3009900" cy="190500"/>
          </a:xfrm>
          <a:prstGeom prst="rect">
            <a:avLst/>
          </a:prstGeom>
          <a:noFill/>
        </p:spPr>
        <p:txBody>
          <a:bodyPr wrap="square" anchor="t" lIns="0" rIns="0" tIns="0" bIns="0">
            <a:normAutofit/>
          </a:bodyPr>
          <a:lstStyle/>
          <a:p>
            <a:r>
              <a:rPr sz="1200" b="1" i="0">
                <a:solidFill>
                  <a:srgbClr val="EEF1F3"/>
                </a:solidFill>
                <a:latin typeface="Helvetica Neue"/>
              </a:rPr>
              <a:t>Skills, workflow, routing</a:t>
            </a:r>
          </a:p>
        </p:txBody>
      </p:sp>
      <p:sp>
        <p:nvSpPr>
          <p:cNvPr id="22" name="Rounded Rectangle 21"/>
          <p:cNvSpPr/>
          <p:nvPr/>
        </p:nvSpPr>
        <p:spPr>
          <a:xfrm>
            <a:off x="666750" y="4000500"/>
            <a:ext cx="3238500" cy="323850"/>
          </a:xfrm>
          <a:prstGeom prst="roundRect">
            <a:avLst>
              <a:gd name="adj" fmla="val 9000"/>
            </a:avLst>
          </a:prstGeom>
          <a:solidFill>
            <a:srgbClr val="23282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TextBox 22"/>
          <p:cNvSpPr txBox="1"/>
          <p:nvPr/>
        </p:nvSpPr>
        <p:spPr>
          <a:xfrm>
            <a:off x="781050" y="4067175"/>
            <a:ext cx="3009900" cy="190500"/>
          </a:xfrm>
          <a:prstGeom prst="rect">
            <a:avLst/>
          </a:prstGeom>
          <a:noFill/>
        </p:spPr>
        <p:txBody>
          <a:bodyPr wrap="square" anchor="t" lIns="0" rIns="0" tIns="0" bIns="0">
            <a:normAutofit/>
          </a:bodyPr>
          <a:lstStyle/>
          <a:p>
            <a:r>
              <a:rPr sz="1200" b="1" i="0">
                <a:solidFill>
                  <a:srgbClr val="EEF1F3"/>
                </a:solidFill>
                <a:latin typeface="Helvetica Neue"/>
              </a:rPr>
              <a:t>Exact model + locked assets</a:t>
            </a:r>
          </a:p>
        </p:txBody>
      </p:sp>
      <p:sp>
        <p:nvSpPr>
          <p:cNvPr id="24" name="Rounded Rectangle 23"/>
          <p:cNvSpPr/>
          <p:nvPr/>
        </p:nvSpPr>
        <p:spPr>
          <a:xfrm>
            <a:off x="666750" y="4362450"/>
            <a:ext cx="3238500" cy="323850"/>
          </a:xfrm>
          <a:prstGeom prst="roundRect">
            <a:avLst>
              <a:gd name="adj" fmla="val 9000"/>
            </a:avLst>
          </a:prstGeom>
          <a:solidFill>
            <a:srgbClr val="23282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TextBox 24"/>
          <p:cNvSpPr txBox="1"/>
          <p:nvPr/>
        </p:nvSpPr>
        <p:spPr>
          <a:xfrm>
            <a:off x="781050" y="4429125"/>
            <a:ext cx="3009900" cy="190500"/>
          </a:xfrm>
          <a:prstGeom prst="rect">
            <a:avLst/>
          </a:prstGeom>
          <a:noFill/>
        </p:spPr>
        <p:txBody>
          <a:bodyPr wrap="square" anchor="t" lIns="0" rIns="0" tIns="0" bIns="0">
            <a:normAutofit/>
          </a:bodyPr>
          <a:lstStyle/>
          <a:p>
            <a:r>
              <a:rPr sz="1200" b="1" i="0">
                <a:solidFill>
                  <a:srgbClr val="EEF1F3"/>
                </a:solidFill>
                <a:latin typeface="Helvetica Neue"/>
              </a:rPr>
              <a:t>Own exported interfaces</a:t>
            </a:r>
          </a:p>
        </p:txBody>
      </p:sp>
      <p:sp>
        <p:nvSpPr>
          <p:cNvPr id="26" name="Rounded Rectangle 25"/>
          <p:cNvSpPr/>
          <p:nvPr/>
        </p:nvSpPr>
        <p:spPr>
          <a:xfrm>
            <a:off x="666750" y="4724400"/>
            <a:ext cx="3238500" cy="323850"/>
          </a:xfrm>
          <a:prstGeom prst="roundRect">
            <a:avLst>
              <a:gd name="adj" fmla="val 9000"/>
            </a:avLst>
          </a:prstGeom>
          <a:solidFill>
            <a:srgbClr val="23282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7" name="TextBox 26"/>
          <p:cNvSpPr txBox="1"/>
          <p:nvPr/>
        </p:nvSpPr>
        <p:spPr>
          <a:xfrm>
            <a:off x="781050" y="4791075"/>
            <a:ext cx="3009900" cy="190500"/>
          </a:xfrm>
          <a:prstGeom prst="rect">
            <a:avLst/>
          </a:prstGeom>
          <a:noFill/>
        </p:spPr>
        <p:txBody>
          <a:bodyPr wrap="square" anchor="t" lIns="0" rIns="0" tIns="0" bIns="0">
            <a:normAutofit/>
          </a:bodyPr>
          <a:lstStyle/>
          <a:p>
            <a:r>
              <a:rPr sz="1200" b="1" i="0">
                <a:solidFill>
                  <a:srgbClr val="EEF1F3"/>
                </a:solidFill>
                <a:latin typeface="Helvetica Neue"/>
              </a:rPr>
              <a:t>Direct public contracts</a:t>
            </a:r>
          </a:p>
        </p:txBody>
      </p:sp>
      <p:sp>
        <p:nvSpPr>
          <p:cNvPr id="28" name="TextBox 27"/>
          <p:cNvSpPr txBox="1"/>
          <p:nvPr/>
        </p:nvSpPr>
        <p:spPr>
          <a:xfrm>
            <a:off x="9334500" y="2647950"/>
            <a:ext cx="2095500" cy="209550"/>
          </a:xfrm>
          <a:prstGeom prst="rect">
            <a:avLst/>
          </a:prstGeom>
          <a:noFill/>
        </p:spPr>
        <p:txBody>
          <a:bodyPr wrap="square" anchor="t" lIns="0" rIns="0" tIns="0" bIns="0">
            <a:spAutoFit/>
          </a:bodyPr>
          <a:lstStyle/>
          <a:p>
            <a:r>
              <a:rPr sz="1300" b="1" i="0">
                <a:solidFill>
                  <a:srgbClr val="AAB3BC"/>
                </a:solidFill>
                <a:latin typeface="Helvetica Neue"/>
              </a:rPr>
              <a:t>OUTSIDE</a:t>
            </a:r>
          </a:p>
        </p:txBody>
      </p:sp>
      <p:sp>
        <p:nvSpPr>
          <p:cNvPr id="29" name="Rounded Rectangle 28"/>
          <p:cNvSpPr/>
          <p:nvPr/>
        </p:nvSpPr>
        <p:spPr>
          <a:xfrm>
            <a:off x="9334500" y="2914650"/>
            <a:ext cx="2095500" cy="323850"/>
          </a:xfrm>
          <a:prstGeom prst="roundRect">
            <a:avLst>
              <a:gd name="adj" fmla="val 9000"/>
            </a:avLst>
          </a:prstGeom>
          <a:solidFill>
            <a:srgbClr val="1A1F2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0" name="TextBox 29"/>
          <p:cNvSpPr txBox="1"/>
          <p:nvPr/>
        </p:nvSpPr>
        <p:spPr>
          <a:xfrm>
            <a:off x="9448800" y="2981325"/>
            <a:ext cx="1866900" cy="190500"/>
          </a:xfrm>
          <a:prstGeom prst="rect">
            <a:avLst/>
          </a:prstGeom>
          <a:noFill/>
        </p:spPr>
        <p:txBody>
          <a:bodyPr wrap="square" anchor="t" lIns="0" rIns="0" tIns="0" bIns="0">
            <a:normAutofit/>
          </a:bodyPr>
          <a:lstStyle/>
          <a:p>
            <a:r>
              <a:rPr sz="1200" b="1" i="0">
                <a:solidFill>
                  <a:srgbClr val="AAB3BC"/>
                </a:solidFill>
                <a:latin typeface="Helvetica Neue"/>
              </a:rPr>
              <a:t>Authoring revisions</a:t>
            </a:r>
          </a:p>
        </p:txBody>
      </p:sp>
      <p:sp>
        <p:nvSpPr>
          <p:cNvPr id="31" name="Rounded Rectangle 30"/>
          <p:cNvSpPr/>
          <p:nvPr/>
        </p:nvSpPr>
        <p:spPr>
          <a:xfrm>
            <a:off x="9334500" y="3276600"/>
            <a:ext cx="2095500" cy="323850"/>
          </a:xfrm>
          <a:prstGeom prst="roundRect">
            <a:avLst>
              <a:gd name="adj" fmla="val 9000"/>
            </a:avLst>
          </a:prstGeom>
          <a:solidFill>
            <a:srgbClr val="1A1F2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2" name="TextBox 31"/>
          <p:cNvSpPr txBox="1"/>
          <p:nvPr/>
        </p:nvSpPr>
        <p:spPr>
          <a:xfrm>
            <a:off x="9448800" y="3343275"/>
            <a:ext cx="1866900" cy="190500"/>
          </a:xfrm>
          <a:prstGeom prst="rect">
            <a:avLst/>
          </a:prstGeom>
          <a:noFill/>
        </p:spPr>
        <p:txBody>
          <a:bodyPr wrap="square" anchor="t" lIns="0" rIns="0" tIns="0" bIns="0">
            <a:normAutofit/>
          </a:bodyPr>
          <a:lstStyle/>
          <a:p>
            <a:r>
              <a:rPr sz="1200" b="1" i="0">
                <a:solidFill>
                  <a:srgbClr val="AAB3BC"/>
                </a:solidFill>
                <a:latin typeface="Helvetica Neue"/>
              </a:rPr>
              <a:t>Private dep specs</a:t>
            </a:r>
          </a:p>
        </p:txBody>
      </p:sp>
      <p:sp>
        <p:nvSpPr>
          <p:cNvPr id="33" name="Rounded Rectangle 32"/>
          <p:cNvSpPr/>
          <p:nvPr/>
        </p:nvSpPr>
        <p:spPr>
          <a:xfrm>
            <a:off x="9334500" y="3638550"/>
            <a:ext cx="2095500" cy="323850"/>
          </a:xfrm>
          <a:prstGeom prst="roundRect">
            <a:avLst>
              <a:gd name="adj" fmla="val 9000"/>
            </a:avLst>
          </a:prstGeom>
          <a:solidFill>
            <a:srgbClr val="1A1F2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4" name="TextBox 33"/>
          <p:cNvSpPr txBox="1"/>
          <p:nvPr/>
        </p:nvSpPr>
        <p:spPr>
          <a:xfrm>
            <a:off x="9448800" y="3705225"/>
            <a:ext cx="1866900" cy="190500"/>
          </a:xfrm>
          <a:prstGeom prst="rect">
            <a:avLst/>
          </a:prstGeom>
          <a:noFill/>
        </p:spPr>
        <p:txBody>
          <a:bodyPr wrap="square" anchor="t" lIns="0" rIns="0" tIns="0" bIns="0">
            <a:normAutofit/>
          </a:bodyPr>
          <a:lstStyle/>
          <a:p>
            <a:r>
              <a:rPr sz="1200" b="1" i="0">
                <a:solidFill>
                  <a:srgbClr val="AAB3BC"/>
                </a:solidFill>
                <a:latin typeface="Helvetica Neue"/>
              </a:rPr>
              <a:t>Dep source / tests</a:t>
            </a:r>
          </a:p>
        </p:txBody>
      </p:sp>
      <p:sp>
        <p:nvSpPr>
          <p:cNvPr id="35" name="Rounded Rectangle 34"/>
          <p:cNvSpPr/>
          <p:nvPr/>
        </p:nvSpPr>
        <p:spPr>
          <a:xfrm>
            <a:off x="9334500" y="4000500"/>
            <a:ext cx="2095500" cy="323850"/>
          </a:xfrm>
          <a:prstGeom prst="roundRect">
            <a:avLst>
              <a:gd name="adj" fmla="val 9000"/>
            </a:avLst>
          </a:prstGeom>
          <a:solidFill>
            <a:srgbClr val="1A1F2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6" name="TextBox 35"/>
          <p:cNvSpPr txBox="1"/>
          <p:nvPr/>
        </p:nvSpPr>
        <p:spPr>
          <a:xfrm>
            <a:off x="9448800" y="4067175"/>
            <a:ext cx="1866900" cy="190500"/>
          </a:xfrm>
          <a:prstGeom prst="rect">
            <a:avLst/>
          </a:prstGeom>
          <a:noFill/>
        </p:spPr>
        <p:txBody>
          <a:bodyPr wrap="square" anchor="t" lIns="0" rIns="0" tIns="0" bIns="0">
            <a:normAutofit/>
          </a:bodyPr>
          <a:lstStyle/>
          <a:p>
            <a:r>
              <a:rPr sz="1200" b="1" i="0">
                <a:solidFill>
                  <a:srgbClr val="AAB3BC"/>
                </a:solidFill>
                <a:latin typeface="Helvetica Neue"/>
              </a:rPr>
              <a:t>Dep routing / skills</a:t>
            </a:r>
          </a:p>
        </p:txBody>
      </p:sp>
      <p:sp>
        <p:nvSpPr>
          <p:cNvPr id="37" name="Rectangle 36"/>
          <p:cNvSpPr/>
          <p:nvPr/>
        </p:nvSpPr>
        <p:spPr>
          <a:xfrm>
            <a:off x="0" y="5543550"/>
            <a:ext cx="12192000" cy="1314450"/>
          </a:xfrm>
          <a:prstGeom prst="rect">
            <a:avLst/>
          </a:prstGeom>
          <a:solidFill>
            <a:srgbClr val="101317">
              <a:alpha val="78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8" name="TextBox 37"/>
          <p:cNvSpPr txBox="1"/>
          <p:nvPr/>
        </p:nvSpPr>
        <p:spPr>
          <a:xfrm>
            <a:off x="666750" y="5638800"/>
            <a:ext cx="2095500" cy="171450"/>
          </a:xfrm>
          <a:prstGeom prst="rect">
            <a:avLst/>
          </a:prstGeom>
          <a:noFill/>
        </p:spPr>
        <p:txBody>
          <a:bodyPr wrap="square" anchor="t" lIns="0" rIns="0" tIns="0" bIns="0">
            <a:spAutoFit/>
          </a:bodyPr>
          <a:lstStyle/>
          <a:p>
            <a:r>
              <a:rPr sz="1200" b="1" i="0">
                <a:solidFill>
                  <a:srgbClr val="FF9B66"/>
                </a:solidFill>
                <a:latin typeface="Helvetica Neue"/>
              </a:rPr>
              <a:t>BLAST RADIUS</a:t>
            </a:r>
          </a:p>
        </p:txBody>
      </p:sp>
      <p:sp>
        <p:nvSpPr>
          <p:cNvPr id="39" name="Oval 38"/>
          <p:cNvSpPr/>
          <p:nvPr/>
        </p:nvSpPr>
        <p:spPr>
          <a:xfrm>
            <a:off x="1714500" y="5981700"/>
            <a:ext cx="171450" cy="171450"/>
          </a:xfrm>
          <a:prstGeom prst="ellipse">
            <a:avLst/>
          </a:prstGeom>
          <a:solidFill>
            <a:srgbClr val="FF6B3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0" name="TextBox 39"/>
          <p:cNvSpPr txBox="1"/>
          <p:nvPr/>
        </p:nvSpPr>
        <p:spPr>
          <a:xfrm>
            <a:off x="666750" y="6210300"/>
            <a:ext cx="2381250" cy="171450"/>
          </a:xfrm>
          <a:prstGeom prst="rect">
            <a:avLst/>
          </a:prstGeom>
          <a:noFill/>
        </p:spPr>
        <p:txBody>
          <a:bodyPr wrap="square" anchor="t" lIns="0" rIns="0" tIns="0" bIns="0">
            <a:spAutoFit/>
          </a:bodyPr>
          <a:lstStyle/>
          <a:p>
            <a:r>
              <a:rPr sz="1300" b="1" i="0">
                <a:solidFill>
                  <a:srgbClr val="FFFFFF"/>
                </a:solidFill>
                <a:latin typeface="Helvetica Neue"/>
              </a:rPr>
              <a:t>leaf</a:t>
            </a:r>
          </a:p>
        </p:txBody>
      </p:sp>
      <p:sp>
        <p:nvSpPr>
          <p:cNvPr id="41" name="TextBox 40"/>
          <p:cNvSpPr txBox="1"/>
          <p:nvPr/>
        </p:nvSpPr>
        <p:spPr>
          <a:xfrm>
            <a:off x="666750" y="6381750"/>
            <a:ext cx="2381250" cy="171450"/>
          </a:xfrm>
          <a:prstGeom prst="rect">
            <a:avLst/>
          </a:prstGeom>
          <a:noFill/>
        </p:spPr>
        <p:txBody>
          <a:bodyPr wrap="square" anchor="t" lIns="0" rIns="0" tIns="0" bIns="0">
            <a:spAutoFit/>
          </a:bodyPr>
          <a:lstStyle/>
          <a:p>
            <a:r>
              <a:rPr sz="1200" b="0" i="0">
                <a:solidFill>
                  <a:srgbClr val="AAB3BC"/>
                </a:solidFill>
                <a:latin typeface="Helvetica Neue"/>
              </a:rPr>
              <a:t>invalidates itself</a:t>
            </a:r>
          </a:p>
        </p:txBody>
      </p:sp>
      <p:sp>
        <p:nvSpPr>
          <p:cNvPr id="42" name="Oval 41"/>
          <p:cNvSpPr/>
          <p:nvPr/>
        </p:nvSpPr>
        <p:spPr>
          <a:xfrm>
            <a:off x="4457700" y="5981700"/>
            <a:ext cx="152400" cy="152400"/>
          </a:xfrm>
          <a:prstGeom prst="ellipse">
            <a:avLst/>
          </a:prstGeom>
          <a:solidFill>
            <a:srgbClr val="FF6B3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3" name="Oval 42"/>
          <p:cNvSpPr/>
          <p:nvPr/>
        </p:nvSpPr>
        <p:spPr>
          <a:xfrm>
            <a:off x="4076700" y="6191250"/>
            <a:ext cx="114300" cy="114300"/>
          </a:xfrm>
          <a:prstGeom prst="ellipse">
            <a:avLst/>
          </a:prstGeom>
          <a:solidFill>
            <a:srgbClr val="72B7D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4" name="Oval 43"/>
          <p:cNvSpPr/>
          <p:nvPr/>
        </p:nvSpPr>
        <p:spPr>
          <a:xfrm>
            <a:off x="4838700" y="6191250"/>
            <a:ext cx="114300" cy="114300"/>
          </a:xfrm>
          <a:prstGeom prst="ellipse">
            <a:avLst/>
          </a:prstGeom>
          <a:solidFill>
            <a:srgbClr val="72B7D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5" name="Rectangle 44"/>
          <p:cNvSpPr/>
          <p:nvPr/>
        </p:nvSpPr>
        <p:spPr>
          <a:xfrm>
            <a:off x="4514850" y="6134100"/>
            <a:ext cx="19050" cy="114300"/>
          </a:xfrm>
          <a:prstGeom prst="rect">
            <a:avLst/>
          </a:prstGeom>
          <a:solidFill>
            <a:srgbClr val="65707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6" name="Rectangle 45"/>
          <p:cNvSpPr/>
          <p:nvPr/>
        </p:nvSpPr>
        <p:spPr>
          <a:xfrm>
            <a:off x="4591050" y="6134100"/>
            <a:ext cx="19050" cy="114300"/>
          </a:xfrm>
          <a:prstGeom prst="rect">
            <a:avLst/>
          </a:prstGeom>
          <a:solidFill>
            <a:srgbClr val="65707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7" name="TextBox 46"/>
          <p:cNvSpPr txBox="1"/>
          <p:nvPr/>
        </p:nvSpPr>
        <p:spPr>
          <a:xfrm>
            <a:off x="3409950" y="6210300"/>
            <a:ext cx="2381250" cy="171450"/>
          </a:xfrm>
          <a:prstGeom prst="rect">
            <a:avLst/>
          </a:prstGeom>
          <a:noFill/>
        </p:spPr>
        <p:txBody>
          <a:bodyPr wrap="square" anchor="t" lIns="0" rIns="0" tIns="0" bIns="0">
            <a:spAutoFit/>
          </a:bodyPr>
          <a:lstStyle/>
          <a:p>
            <a:r>
              <a:rPr sz="1300" b="1" i="0">
                <a:solidFill>
                  <a:srgbClr val="FFFFFF"/>
                </a:solidFill>
                <a:latin typeface="Helvetica Neue"/>
              </a:rPr>
              <a:t>exported interface</a:t>
            </a:r>
          </a:p>
        </p:txBody>
      </p:sp>
      <p:sp>
        <p:nvSpPr>
          <p:cNvPr id="48" name="TextBox 47"/>
          <p:cNvSpPr txBox="1"/>
          <p:nvPr/>
        </p:nvSpPr>
        <p:spPr>
          <a:xfrm>
            <a:off x="3409950" y="6381750"/>
            <a:ext cx="2381250" cy="171450"/>
          </a:xfrm>
          <a:prstGeom prst="rect">
            <a:avLst/>
          </a:prstGeom>
          <a:noFill/>
        </p:spPr>
        <p:txBody>
          <a:bodyPr wrap="square" anchor="t" lIns="0" rIns="0" tIns="0" bIns="0">
            <a:spAutoFit/>
          </a:bodyPr>
          <a:lstStyle/>
          <a:p>
            <a:r>
              <a:rPr sz="1200" b="0" i="0">
                <a:solidFill>
                  <a:srgbClr val="AAB3BC"/>
                </a:solidFill>
                <a:latin typeface="Helvetica Neue"/>
              </a:rPr>
              <a:t>leaf + consumers</a:t>
            </a:r>
          </a:p>
        </p:txBody>
      </p:sp>
      <p:sp>
        <p:nvSpPr>
          <p:cNvPr id="49" name="Oval 48"/>
          <p:cNvSpPr/>
          <p:nvPr/>
        </p:nvSpPr>
        <p:spPr>
          <a:xfrm>
            <a:off x="7200900" y="6191250"/>
            <a:ext cx="152400" cy="152400"/>
          </a:xfrm>
          <a:prstGeom prst="ellipse">
            <a:avLst/>
          </a:prstGeom>
          <a:solidFill>
            <a:srgbClr val="FF6B3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0" name="Oval 49"/>
          <p:cNvSpPr/>
          <p:nvPr/>
        </p:nvSpPr>
        <p:spPr>
          <a:xfrm>
            <a:off x="6819900" y="5981700"/>
            <a:ext cx="114300" cy="114300"/>
          </a:xfrm>
          <a:prstGeom prst="ellipse">
            <a:avLst/>
          </a:prstGeom>
          <a:solidFill>
            <a:srgbClr val="7BC6A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1" name="Oval 50"/>
          <p:cNvSpPr/>
          <p:nvPr/>
        </p:nvSpPr>
        <p:spPr>
          <a:xfrm>
            <a:off x="7581900" y="5981700"/>
            <a:ext cx="114300" cy="114300"/>
          </a:xfrm>
          <a:prstGeom prst="ellipse">
            <a:avLst/>
          </a:prstGeom>
          <a:solidFill>
            <a:srgbClr val="7BC6A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2" name="TextBox 51"/>
          <p:cNvSpPr txBox="1"/>
          <p:nvPr/>
        </p:nvSpPr>
        <p:spPr>
          <a:xfrm>
            <a:off x="6153150" y="6210300"/>
            <a:ext cx="2381250" cy="171450"/>
          </a:xfrm>
          <a:prstGeom prst="rect">
            <a:avLst/>
          </a:prstGeom>
          <a:noFill/>
        </p:spPr>
        <p:txBody>
          <a:bodyPr wrap="square" anchor="t" lIns="0" rIns="0" tIns="0" bIns="0">
            <a:spAutoFit/>
          </a:bodyPr>
          <a:lstStyle/>
          <a:p>
            <a:r>
              <a:rPr sz="1300" b="1" i="0">
                <a:solidFill>
                  <a:srgbClr val="FFFFFF"/>
                </a:solidFill>
                <a:latin typeface="Helvetica Neue"/>
              </a:rPr>
              <a:t>diamond</a:t>
            </a:r>
          </a:p>
        </p:txBody>
      </p:sp>
      <p:sp>
        <p:nvSpPr>
          <p:cNvPr id="53" name="TextBox 52"/>
          <p:cNvSpPr txBox="1"/>
          <p:nvPr/>
        </p:nvSpPr>
        <p:spPr>
          <a:xfrm>
            <a:off x="6153150" y="6381750"/>
            <a:ext cx="2381250" cy="171450"/>
          </a:xfrm>
          <a:prstGeom prst="rect">
            <a:avLst/>
          </a:prstGeom>
          <a:noFill/>
        </p:spPr>
        <p:txBody>
          <a:bodyPr wrap="square" anchor="t" lIns="0" rIns="0" tIns="0" bIns="0">
            <a:spAutoFit/>
          </a:bodyPr>
          <a:lstStyle/>
          <a:p>
            <a:r>
              <a:rPr sz="1200" b="0" i="0">
                <a:solidFill>
                  <a:srgbClr val="AAB3BC"/>
                </a:solidFill>
                <a:latin typeface="Helvetica Neue"/>
              </a:rPr>
              <a:t>once per layer</a:t>
            </a:r>
          </a:p>
        </p:txBody>
      </p:sp>
      <p:sp>
        <p:nvSpPr>
          <p:cNvPr id="54" name="Oval 53"/>
          <p:cNvSpPr/>
          <p:nvPr/>
        </p:nvSpPr>
        <p:spPr>
          <a:xfrm>
            <a:off x="9563100" y="5981700"/>
            <a:ext cx="114300" cy="114300"/>
          </a:xfrm>
          <a:prstGeom prst="ellipse">
            <a:avLst/>
          </a:prstGeom>
          <a:solidFill>
            <a:srgbClr val="AAB3B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5" name="Oval 54"/>
          <p:cNvSpPr/>
          <p:nvPr/>
        </p:nvSpPr>
        <p:spPr>
          <a:xfrm>
            <a:off x="10325100" y="6153150"/>
            <a:ext cx="152400" cy="152400"/>
          </a:xfrm>
          <a:prstGeom prst="ellipse">
            <a:avLst/>
          </a:prstGeom>
          <a:solidFill>
            <a:srgbClr val="23282F"/>
          </a:solidFill>
          <a:ln w="25400">
            <a:solidFill>
              <a:srgbClr val="65707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6" name="TextBox 55"/>
          <p:cNvSpPr txBox="1"/>
          <p:nvPr/>
        </p:nvSpPr>
        <p:spPr>
          <a:xfrm>
            <a:off x="8896350" y="6210300"/>
            <a:ext cx="2381250" cy="171450"/>
          </a:xfrm>
          <a:prstGeom prst="rect">
            <a:avLst/>
          </a:prstGeom>
          <a:noFill/>
        </p:spPr>
        <p:txBody>
          <a:bodyPr wrap="square" anchor="t" lIns="0" rIns="0" tIns="0" bIns="0">
            <a:spAutoFit/>
          </a:bodyPr>
          <a:lstStyle/>
          <a:p>
            <a:r>
              <a:rPr sz="1300" b="1" i="0">
                <a:solidFill>
                  <a:srgbClr val="FFFFFF"/>
                </a:solidFill>
                <a:latin typeface="Helvetica Neue"/>
              </a:rPr>
              <a:t>deeper private</a:t>
            </a:r>
          </a:p>
        </p:txBody>
      </p:sp>
      <p:sp>
        <p:nvSpPr>
          <p:cNvPr id="57" name="TextBox 56"/>
          <p:cNvSpPr txBox="1"/>
          <p:nvPr/>
        </p:nvSpPr>
        <p:spPr>
          <a:xfrm>
            <a:off x="8896350" y="6381750"/>
            <a:ext cx="2381250" cy="171450"/>
          </a:xfrm>
          <a:prstGeom prst="rect">
            <a:avLst/>
          </a:prstGeom>
          <a:noFill/>
        </p:spPr>
        <p:txBody>
          <a:bodyPr wrap="square" anchor="t" lIns="0" rIns="0" tIns="0" bIns="0">
            <a:spAutoFit/>
          </a:bodyPr>
          <a:lstStyle/>
          <a:p>
            <a:r>
              <a:rPr sz="1200" b="0" i="0">
                <a:solidFill>
                  <a:srgbClr val="AAB3BC"/>
                </a:solidFill>
                <a:latin typeface="Helvetica Neue"/>
              </a:rPr>
              <a:t>consumer reusable</a:t>
            </a:r>
          </a:p>
        </p:txBody>
      </p:sp>
      <p:sp>
        <p:nvSpPr>
          <p:cNvPr id="58" name="TextBox 57"/>
          <p:cNvSpPr txBox="1"/>
          <p:nvPr/>
        </p:nvSpPr>
        <p:spPr>
          <a:xfrm>
            <a:off x="666750" y="6648450"/>
            <a:ext cx="1428750" cy="152400"/>
          </a:xfrm>
          <a:prstGeom prst="rect">
            <a:avLst/>
          </a:prstGeom>
          <a:noFill/>
        </p:spPr>
        <p:txBody>
          <a:bodyPr wrap="square" anchor="t" lIns="0" rIns="0" tIns="0" bIns="0">
            <a:spAutoFit/>
          </a:bodyPr>
          <a:lstStyle/>
          <a:p>
            <a:r>
              <a:rPr sz="1100" b="1" i="0">
                <a:solidFill>
                  <a:srgbClr val="AAB3BC"/>
                </a:solidFill>
                <a:latin typeface="Helvetica Neue"/>
              </a:rPr>
              <a:t>LITERATE-AI</a:t>
            </a:r>
          </a:p>
        </p:txBody>
      </p:sp>
      <p:sp>
        <p:nvSpPr>
          <p:cNvPr id="59" name="Rectangle 58"/>
          <p:cNvSpPr/>
          <p:nvPr/>
        </p:nvSpPr>
        <p:spPr>
          <a:xfrm>
            <a:off x="10287000" y="6705600"/>
            <a:ext cx="1143000" cy="28575"/>
          </a:xfrm>
          <a:prstGeom prst="rect">
            <a:avLst/>
          </a:prstGeom>
          <a:solidFill>
            <a:srgbClr val="23282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0" name="Rectangle 59"/>
          <p:cNvSpPr/>
          <p:nvPr/>
        </p:nvSpPr>
        <p:spPr>
          <a:xfrm>
            <a:off x="10287000" y="6705600"/>
            <a:ext cx="351692" cy="28575"/>
          </a:xfrm>
          <a:prstGeom prst="rect">
            <a:avLst/>
          </a:prstGeom>
          <a:solidFill>
            <a:srgbClr val="FF6B3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2000"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ounded Rectangle 2"/>
          <p:cNvSpPr/>
          <p:nvPr/>
        </p:nvSpPr>
        <p:spPr>
          <a:xfrm>
            <a:off x="666750" y="266700"/>
            <a:ext cx="1257300" cy="304800"/>
          </a:xfrm>
          <a:prstGeom prst="roundRect">
            <a:avLst>
              <a:gd name="adj" fmla="val 50000"/>
            </a:avLst>
          </a:prstGeom>
          <a:solidFill>
            <a:srgbClr val="10131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762000" y="323850"/>
            <a:ext cx="1066800" cy="190500"/>
          </a:xfrm>
          <a:prstGeom prst="rect">
            <a:avLst/>
          </a:prstGeom>
          <a:noFill/>
        </p:spPr>
        <p:txBody>
          <a:bodyPr wrap="square" anchor="t" lIns="0" rIns="0" tIns="0" bIns="0">
            <a:normAutofit/>
          </a:bodyPr>
          <a:lstStyle/>
          <a:p>
            <a:pPr algn="ctr"/>
            <a:r>
              <a:rPr sz="1300" b="1" i="0">
                <a:solidFill>
                  <a:srgbClr val="FFFFFF"/>
                </a:solidFill>
                <a:latin typeface="Helvetica Neue"/>
              </a:rPr>
              <a:t>LITERATE-AI</a:t>
            </a:r>
          </a:p>
        </p:txBody>
      </p:sp>
      <p:sp>
        <p:nvSpPr>
          <p:cNvPr id="5" name="Rounded Rectangle 4"/>
          <p:cNvSpPr/>
          <p:nvPr/>
        </p:nvSpPr>
        <p:spPr>
          <a:xfrm>
            <a:off x="2038350" y="266700"/>
            <a:ext cx="1847850" cy="304800"/>
          </a:xfrm>
          <a:prstGeom prst="roundRect">
            <a:avLst>
              <a:gd name="adj" fmla="val 50000"/>
            </a:avLst>
          </a:prstGeom>
          <a:solidFill>
            <a:srgbClr val="FF6B3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2133600" y="323850"/>
            <a:ext cx="1657350" cy="190500"/>
          </a:xfrm>
          <a:prstGeom prst="rect">
            <a:avLst/>
          </a:prstGeom>
          <a:noFill/>
        </p:spPr>
        <p:txBody>
          <a:bodyPr wrap="square" anchor="t" lIns="0" rIns="0" tIns="0" bIns="0">
            <a:normAutofit/>
          </a:bodyPr>
          <a:lstStyle/>
          <a:p>
            <a:pPr algn="ctr"/>
            <a:r>
              <a:rPr sz="1200" b="1" i="0">
                <a:solidFill>
                  <a:srgbClr val="101317"/>
                </a:solidFill>
                <a:latin typeface="Helvetica Neue"/>
              </a:rPr>
              <a:t>HOW IT WORKS · 3/5</a:t>
            </a:r>
          </a:p>
        </p:txBody>
      </p:sp>
      <p:sp>
        <p:nvSpPr>
          <p:cNvPr id="7" name="TextBox 6"/>
          <p:cNvSpPr txBox="1"/>
          <p:nvPr/>
        </p:nvSpPr>
        <p:spPr>
          <a:xfrm>
            <a:off x="11144250" y="304800"/>
            <a:ext cx="381000" cy="209550"/>
          </a:xfrm>
          <a:prstGeom prst="rect">
            <a:avLst/>
          </a:prstGeom>
          <a:noFill/>
        </p:spPr>
        <p:txBody>
          <a:bodyPr wrap="square" anchor="t" lIns="0" rIns="0" tIns="0" bIns="0">
            <a:spAutoFit/>
          </a:bodyPr>
          <a:lstStyle/>
          <a:p>
            <a:pPr algn="r"/>
            <a:r>
              <a:rPr sz="1300" b="1" i="0">
                <a:solidFill>
                  <a:srgbClr val="101317"/>
                </a:solidFill>
                <a:latin typeface="Helvetica Neue"/>
              </a:rPr>
              <a:t>09</a:t>
            </a:r>
          </a:p>
        </p:txBody>
      </p:sp>
      <p:sp>
        <p:nvSpPr>
          <p:cNvPr id="8" name="TextBox 7"/>
          <p:cNvSpPr txBox="1"/>
          <p:nvPr/>
        </p:nvSpPr>
        <p:spPr>
          <a:xfrm>
            <a:off x="666750" y="742950"/>
            <a:ext cx="10858500" cy="800100"/>
          </a:xfrm>
          <a:prstGeom prst="rect">
            <a:avLst/>
          </a:prstGeom>
          <a:noFill/>
        </p:spPr>
        <p:txBody>
          <a:bodyPr wrap="square" anchor="t" lIns="0" rIns="0" tIns="0" bIns="0">
            <a:normAutofit/>
          </a:bodyPr>
          <a:lstStyle/>
          <a:p>
            <a:r>
              <a:rPr sz="3200" b="1" i="0">
                <a:solidFill>
                  <a:srgbClr val="101317"/>
                </a:solidFill>
                <a:latin typeface="Helvetica Neue"/>
              </a:rPr>
              <a:t>Layered execution. Bounded concurrency. Exact budgets.</a:t>
            </a:r>
          </a:p>
        </p:txBody>
      </p:sp>
      <p:sp>
        <p:nvSpPr>
          <p:cNvPr id="9" name="TextBox 8"/>
          <p:cNvSpPr txBox="1"/>
          <p:nvPr/>
        </p:nvSpPr>
        <p:spPr>
          <a:xfrm>
            <a:off x="685800" y="1600200"/>
            <a:ext cx="10477500" cy="647700"/>
          </a:xfrm>
          <a:prstGeom prst="rect">
            <a:avLst/>
          </a:prstGeom>
          <a:noFill/>
        </p:spPr>
        <p:txBody>
          <a:bodyPr wrap="square" anchor="t" lIns="0" rIns="0" tIns="0" bIns="0">
            <a:normAutofit/>
          </a:bodyPr>
          <a:lstStyle/>
          <a:p>
            <a:r>
              <a:rPr sz="1700" b="0" i="0">
                <a:solidFill>
                  <a:srgbClr val="65707C"/>
                </a:solidFill>
                <a:latin typeface="Helvetica Neue"/>
              </a:rPr>
              <a:t>Ordering and cost are decided before any model runs. A plan that cannot be scheduled is a stable planning error, not a failed generation.</a:t>
            </a:r>
          </a:p>
        </p:txBody>
      </p:sp>
      <p:sp>
        <p:nvSpPr>
          <p:cNvPr id="10" name="Rectangle 9"/>
          <p:cNvSpPr/>
          <p:nvPr/>
        </p:nvSpPr>
        <p:spPr>
          <a:xfrm>
            <a:off x="666750" y="2362200"/>
            <a:ext cx="838200" cy="57150"/>
          </a:xfrm>
          <a:prstGeom prst="rect">
            <a:avLst/>
          </a:prstGeom>
          <a:solidFill>
            <a:srgbClr val="FF6B3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Rounded Rectangle 10"/>
          <p:cNvSpPr/>
          <p:nvPr/>
        </p:nvSpPr>
        <p:spPr>
          <a:xfrm>
            <a:off x="666750" y="2857500"/>
            <a:ext cx="5295900" cy="3143250"/>
          </a:xfrm>
          <a:prstGeom prst="roundRect">
            <a:avLst>
              <a:gd name="adj" fmla="val 9000"/>
            </a:avLst>
          </a:prstGeom>
          <a:solidFill>
            <a:srgbClr val="EEF1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876300" y="3257550"/>
            <a:ext cx="819150" cy="190500"/>
          </a:xfrm>
          <a:prstGeom prst="rect">
            <a:avLst/>
          </a:prstGeom>
          <a:noFill/>
        </p:spPr>
        <p:txBody>
          <a:bodyPr wrap="square" anchor="t" lIns="0" rIns="0" tIns="0" bIns="0">
            <a:spAutoFit/>
          </a:bodyPr>
          <a:lstStyle/>
          <a:p>
            <a:r>
              <a:rPr sz="1200" b="1" i="0">
                <a:solidFill>
                  <a:srgbClr val="65707C"/>
                </a:solidFill>
                <a:latin typeface="Helvetica Neue"/>
              </a:rPr>
              <a:t>LAYER 0</a:t>
            </a:r>
          </a:p>
        </p:txBody>
      </p:sp>
      <p:sp>
        <p:nvSpPr>
          <p:cNvPr id="13" name="Rounded Rectangle 12"/>
          <p:cNvSpPr/>
          <p:nvPr/>
        </p:nvSpPr>
        <p:spPr>
          <a:xfrm>
            <a:off x="1809750" y="3105150"/>
            <a:ext cx="952500" cy="495300"/>
          </a:xfrm>
          <a:prstGeom prst="roundRect">
            <a:avLst>
              <a:gd name="adj" fmla="val 9000"/>
            </a:avLst>
          </a:prstGeom>
          <a:solidFill>
            <a:srgbClr val="FFFFFF"/>
          </a:solidFill>
          <a:ln w="25400">
            <a:solidFill>
              <a:srgbClr val="FF6B3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1809750" y="3238500"/>
            <a:ext cx="952500" cy="228600"/>
          </a:xfrm>
          <a:prstGeom prst="rect">
            <a:avLst/>
          </a:prstGeom>
          <a:noFill/>
        </p:spPr>
        <p:txBody>
          <a:bodyPr wrap="square" anchor="t" lIns="0" rIns="0" tIns="0" bIns="0">
            <a:spAutoFit/>
          </a:bodyPr>
          <a:lstStyle/>
          <a:p>
            <a:pPr algn="ctr"/>
            <a:r>
              <a:rPr sz="1900" b="1" i="0">
                <a:solidFill>
                  <a:srgbClr val="101317"/>
                </a:solidFill>
                <a:latin typeface="Helvetica Neue"/>
              </a:rPr>
              <a:t>A</a:t>
            </a:r>
          </a:p>
        </p:txBody>
      </p:sp>
      <p:sp>
        <p:nvSpPr>
          <p:cNvPr id="15" name="Rounded Rectangle 14"/>
          <p:cNvSpPr/>
          <p:nvPr/>
        </p:nvSpPr>
        <p:spPr>
          <a:xfrm>
            <a:off x="2933700" y="3105150"/>
            <a:ext cx="952500" cy="495300"/>
          </a:xfrm>
          <a:prstGeom prst="roundRect">
            <a:avLst>
              <a:gd name="adj" fmla="val 9000"/>
            </a:avLst>
          </a:prstGeom>
          <a:solidFill>
            <a:srgbClr val="FFFFFF"/>
          </a:solidFill>
          <a:ln w="25400">
            <a:solidFill>
              <a:srgbClr val="FF6B3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2933700" y="3238500"/>
            <a:ext cx="952500" cy="228600"/>
          </a:xfrm>
          <a:prstGeom prst="rect">
            <a:avLst/>
          </a:prstGeom>
          <a:noFill/>
        </p:spPr>
        <p:txBody>
          <a:bodyPr wrap="square" anchor="t" lIns="0" rIns="0" tIns="0" bIns="0">
            <a:spAutoFit/>
          </a:bodyPr>
          <a:lstStyle/>
          <a:p>
            <a:pPr algn="ctr"/>
            <a:r>
              <a:rPr sz="1900" b="1" i="0">
                <a:solidFill>
                  <a:srgbClr val="101317"/>
                </a:solidFill>
                <a:latin typeface="Helvetica Neue"/>
              </a:rPr>
              <a:t>B</a:t>
            </a:r>
          </a:p>
        </p:txBody>
      </p:sp>
      <p:sp>
        <p:nvSpPr>
          <p:cNvPr id="17" name="Rounded Rectangle 16"/>
          <p:cNvSpPr/>
          <p:nvPr/>
        </p:nvSpPr>
        <p:spPr>
          <a:xfrm>
            <a:off x="4057650" y="3105150"/>
            <a:ext cx="952500" cy="495300"/>
          </a:xfrm>
          <a:prstGeom prst="roundRect">
            <a:avLst>
              <a:gd name="adj" fmla="val 9000"/>
            </a:avLst>
          </a:prstGeom>
          <a:solidFill>
            <a:srgbClr val="FFFFFF"/>
          </a:solidFill>
          <a:ln w="25400">
            <a:solidFill>
              <a:srgbClr val="FF6B3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4057650" y="3238500"/>
            <a:ext cx="952500" cy="228600"/>
          </a:xfrm>
          <a:prstGeom prst="rect">
            <a:avLst/>
          </a:prstGeom>
          <a:noFill/>
        </p:spPr>
        <p:txBody>
          <a:bodyPr wrap="square" anchor="t" lIns="0" rIns="0" tIns="0" bIns="0">
            <a:spAutoFit/>
          </a:bodyPr>
          <a:lstStyle/>
          <a:p>
            <a:pPr algn="ctr"/>
            <a:r>
              <a:rPr sz="1900" b="1" i="0">
                <a:solidFill>
                  <a:srgbClr val="101317"/>
                </a:solidFill>
                <a:latin typeface="Helvetica Neue"/>
              </a:rPr>
              <a:t>C</a:t>
            </a:r>
          </a:p>
        </p:txBody>
      </p:sp>
      <p:sp>
        <p:nvSpPr>
          <p:cNvPr id="19" name="Rectangle 18"/>
          <p:cNvSpPr/>
          <p:nvPr/>
        </p:nvSpPr>
        <p:spPr>
          <a:xfrm>
            <a:off x="2266950" y="3600450"/>
            <a:ext cx="38100" cy="457200"/>
          </a:xfrm>
          <a:prstGeom prst="rect">
            <a:avLst/>
          </a:prstGeom>
          <a:solidFill>
            <a:srgbClr val="D8DEE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876300" y="4210050"/>
            <a:ext cx="819150" cy="190500"/>
          </a:xfrm>
          <a:prstGeom prst="rect">
            <a:avLst/>
          </a:prstGeom>
          <a:noFill/>
        </p:spPr>
        <p:txBody>
          <a:bodyPr wrap="square" anchor="t" lIns="0" rIns="0" tIns="0" bIns="0">
            <a:spAutoFit/>
          </a:bodyPr>
          <a:lstStyle/>
          <a:p>
            <a:r>
              <a:rPr sz="1200" b="1" i="0">
                <a:solidFill>
                  <a:srgbClr val="65707C"/>
                </a:solidFill>
                <a:latin typeface="Helvetica Neue"/>
              </a:rPr>
              <a:t>LAYER 1</a:t>
            </a:r>
          </a:p>
        </p:txBody>
      </p:sp>
      <p:sp>
        <p:nvSpPr>
          <p:cNvPr id="21" name="Rounded Rectangle 20"/>
          <p:cNvSpPr/>
          <p:nvPr/>
        </p:nvSpPr>
        <p:spPr>
          <a:xfrm>
            <a:off x="1809750" y="4057650"/>
            <a:ext cx="952500" cy="495300"/>
          </a:xfrm>
          <a:prstGeom prst="roundRect">
            <a:avLst>
              <a:gd name="adj" fmla="val 9000"/>
            </a:avLst>
          </a:prstGeom>
          <a:solidFill>
            <a:srgbClr val="FFFFFF"/>
          </a:solidFill>
          <a:ln w="25400">
            <a:solidFill>
              <a:srgbClr val="72B7D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TextBox 21"/>
          <p:cNvSpPr txBox="1"/>
          <p:nvPr/>
        </p:nvSpPr>
        <p:spPr>
          <a:xfrm>
            <a:off x="1809750" y="4191000"/>
            <a:ext cx="952500" cy="228600"/>
          </a:xfrm>
          <a:prstGeom prst="rect">
            <a:avLst/>
          </a:prstGeom>
          <a:noFill/>
        </p:spPr>
        <p:txBody>
          <a:bodyPr wrap="square" anchor="t" lIns="0" rIns="0" tIns="0" bIns="0">
            <a:spAutoFit/>
          </a:bodyPr>
          <a:lstStyle/>
          <a:p>
            <a:pPr algn="ctr"/>
            <a:r>
              <a:rPr sz="1900" b="1" i="0">
                <a:solidFill>
                  <a:srgbClr val="101317"/>
                </a:solidFill>
                <a:latin typeface="Helvetica Neue"/>
              </a:rPr>
              <a:t>D</a:t>
            </a:r>
          </a:p>
        </p:txBody>
      </p:sp>
      <p:sp>
        <p:nvSpPr>
          <p:cNvPr id="23" name="Rounded Rectangle 22"/>
          <p:cNvSpPr/>
          <p:nvPr/>
        </p:nvSpPr>
        <p:spPr>
          <a:xfrm>
            <a:off x="2933700" y="4057650"/>
            <a:ext cx="952500" cy="495300"/>
          </a:xfrm>
          <a:prstGeom prst="roundRect">
            <a:avLst>
              <a:gd name="adj" fmla="val 9000"/>
            </a:avLst>
          </a:prstGeom>
          <a:solidFill>
            <a:srgbClr val="FFFFFF"/>
          </a:solidFill>
          <a:ln w="25400">
            <a:solidFill>
              <a:srgbClr val="72B7D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TextBox 23"/>
          <p:cNvSpPr txBox="1"/>
          <p:nvPr/>
        </p:nvSpPr>
        <p:spPr>
          <a:xfrm>
            <a:off x="2933700" y="4191000"/>
            <a:ext cx="952500" cy="228600"/>
          </a:xfrm>
          <a:prstGeom prst="rect">
            <a:avLst/>
          </a:prstGeom>
          <a:noFill/>
        </p:spPr>
        <p:txBody>
          <a:bodyPr wrap="square" anchor="t" lIns="0" rIns="0" tIns="0" bIns="0">
            <a:spAutoFit/>
          </a:bodyPr>
          <a:lstStyle/>
          <a:p>
            <a:pPr algn="ctr"/>
            <a:r>
              <a:rPr sz="1900" b="1" i="0">
                <a:solidFill>
                  <a:srgbClr val="101317"/>
                </a:solidFill>
                <a:latin typeface="Helvetica Neue"/>
              </a:rPr>
              <a:t>E</a:t>
            </a:r>
          </a:p>
        </p:txBody>
      </p:sp>
      <p:sp>
        <p:nvSpPr>
          <p:cNvPr id="25" name="Rectangle 24"/>
          <p:cNvSpPr/>
          <p:nvPr/>
        </p:nvSpPr>
        <p:spPr>
          <a:xfrm>
            <a:off x="2266950" y="4552950"/>
            <a:ext cx="38100" cy="457200"/>
          </a:xfrm>
          <a:prstGeom prst="rect">
            <a:avLst/>
          </a:prstGeom>
          <a:solidFill>
            <a:srgbClr val="D8DEE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6" name="TextBox 25"/>
          <p:cNvSpPr txBox="1"/>
          <p:nvPr/>
        </p:nvSpPr>
        <p:spPr>
          <a:xfrm>
            <a:off x="876300" y="5162550"/>
            <a:ext cx="819150" cy="190500"/>
          </a:xfrm>
          <a:prstGeom prst="rect">
            <a:avLst/>
          </a:prstGeom>
          <a:noFill/>
        </p:spPr>
        <p:txBody>
          <a:bodyPr wrap="square" anchor="t" lIns="0" rIns="0" tIns="0" bIns="0">
            <a:spAutoFit/>
          </a:bodyPr>
          <a:lstStyle/>
          <a:p>
            <a:r>
              <a:rPr sz="1200" b="1" i="0">
                <a:solidFill>
                  <a:srgbClr val="65707C"/>
                </a:solidFill>
                <a:latin typeface="Helvetica Neue"/>
              </a:rPr>
              <a:t>LAYER 2</a:t>
            </a:r>
          </a:p>
        </p:txBody>
      </p:sp>
      <p:sp>
        <p:nvSpPr>
          <p:cNvPr id="27" name="Rounded Rectangle 26"/>
          <p:cNvSpPr/>
          <p:nvPr/>
        </p:nvSpPr>
        <p:spPr>
          <a:xfrm>
            <a:off x="1809750" y="5010150"/>
            <a:ext cx="952500" cy="495300"/>
          </a:xfrm>
          <a:prstGeom prst="roundRect">
            <a:avLst>
              <a:gd name="adj" fmla="val 9000"/>
            </a:avLst>
          </a:prstGeom>
          <a:solidFill>
            <a:srgbClr val="FFFFFF"/>
          </a:solidFill>
          <a:ln w="25400">
            <a:solidFill>
              <a:srgbClr val="7BC6A4"/>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8" name="TextBox 27"/>
          <p:cNvSpPr txBox="1"/>
          <p:nvPr/>
        </p:nvSpPr>
        <p:spPr>
          <a:xfrm>
            <a:off x="1809750" y="5143500"/>
            <a:ext cx="952500" cy="228600"/>
          </a:xfrm>
          <a:prstGeom prst="rect">
            <a:avLst/>
          </a:prstGeom>
          <a:noFill/>
        </p:spPr>
        <p:txBody>
          <a:bodyPr wrap="square" anchor="t" lIns="0" rIns="0" tIns="0" bIns="0">
            <a:spAutoFit/>
          </a:bodyPr>
          <a:lstStyle/>
          <a:p>
            <a:pPr algn="ctr"/>
            <a:r>
              <a:rPr sz="1900" b="1" i="0">
                <a:solidFill>
                  <a:srgbClr val="101317"/>
                </a:solidFill>
                <a:latin typeface="Helvetica Neue"/>
              </a:rPr>
              <a:t>F</a:t>
            </a:r>
          </a:p>
        </p:txBody>
      </p:sp>
      <p:sp>
        <p:nvSpPr>
          <p:cNvPr id="29" name="Rectangle 28"/>
          <p:cNvSpPr/>
          <p:nvPr/>
        </p:nvSpPr>
        <p:spPr>
          <a:xfrm>
            <a:off x="1771650" y="3028950"/>
            <a:ext cx="38100" cy="647700"/>
          </a:xfrm>
          <a:prstGeom prst="rect">
            <a:avLst/>
          </a:prstGeom>
          <a:solidFill>
            <a:srgbClr val="FF6B3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0" name="TextBox 29"/>
          <p:cNvSpPr txBox="1"/>
          <p:nvPr/>
        </p:nvSpPr>
        <p:spPr>
          <a:xfrm>
            <a:off x="1809750" y="3733800"/>
            <a:ext cx="2286000" cy="304800"/>
          </a:xfrm>
          <a:prstGeom prst="rect">
            <a:avLst/>
          </a:prstGeom>
          <a:noFill/>
        </p:spPr>
        <p:txBody>
          <a:bodyPr wrap="square" anchor="t" lIns="0" rIns="0" tIns="0" bIns="0">
            <a:spAutoFit/>
          </a:bodyPr>
          <a:lstStyle/>
          <a:p>
            <a:r>
              <a:rPr sz="1100" b="1" i="0">
                <a:solidFill>
                  <a:srgbClr val="FF6B35"/>
                </a:solidFill>
                <a:latin typeface="Helvetica Neue"/>
              </a:rPr>
              <a:t>concurrent, up to an explicit bound</a:t>
            </a:r>
          </a:p>
        </p:txBody>
      </p:sp>
      <p:sp>
        <p:nvSpPr>
          <p:cNvPr id="31" name="TextBox 30"/>
          <p:cNvSpPr txBox="1"/>
          <p:nvPr/>
        </p:nvSpPr>
        <p:spPr>
          <a:xfrm>
            <a:off x="876300" y="5638800"/>
            <a:ext cx="4857750" cy="304800"/>
          </a:xfrm>
          <a:prstGeom prst="rect">
            <a:avLst/>
          </a:prstGeom>
          <a:noFill/>
        </p:spPr>
        <p:txBody>
          <a:bodyPr wrap="square" anchor="t" lIns="0" rIns="0" tIns="0" bIns="0">
            <a:spAutoFit/>
          </a:bodyPr>
          <a:lstStyle/>
          <a:p>
            <a:r>
              <a:rPr sz="1300" b="0" i="0">
                <a:solidFill>
                  <a:srgbClr val="65707C"/>
                </a:solidFill>
                <a:latin typeface="Helvetica Neue"/>
              </a:rPr>
              <a:t>Every applicable edge requires the provider to occupy an earlier layer than its consumer.</a:t>
            </a:r>
          </a:p>
        </p:txBody>
      </p:sp>
      <p:sp>
        <p:nvSpPr>
          <p:cNvPr id="32" name="Rectangle 31"/>
          <p:cNvSpPr/>
          <p:nvPr/>
        </p:nvSpPr>
        <p:spPr>
          <a:xfrm>
            <a:off x="6248400" y="2876550"/>
            <a:ext cx="66675" cy="552450"/>
          </a:xfrm>
          <a:prstGeom prst="rect">
            <a:avLst/>
          </a:prstGeom>
          <a:solidFill>
            <a:srgbClr val="10131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3" name="TextBox 32"/>
          <p:cNvSpPr txBox="1"/>
          <p:nvPr/>
        </p:nvSpPr>
        <p:spPr>
          <a:xfrm>
            <a:off x="6457950" y="2838450"/>
            <a:ext cx="4953000" cy="228600"/>
          </a:xfrm>
          <a:prstGeom prst="rect">
            <a:avLst/>
          </a:prstGeom>
          <a:noFill/>
        </p:spPr>
        <p:txBody>
          <a:bodyPr wrap="square" anchor="t" lIns="0" rIns="0" tIns="0" bIns="0">
            <a:spAutoFit/>
          </a:bodyPr>
          <a:lstStyle/>
          <a:p>
            <a:r>
              <a:rPr sz="1700" b="1" i="0">
                <a:solidFill>
                  <a:srgbClr val="101317"/>
                </a:solidFill>
                <a:latin typeface="Helvetica Neue"/>
              </a:rPr>
              <a:t>Emission is deterministic</a:t>
            </a:r>
          </a:p>
        </p:txBody>
      </p:sp>
      <p:sp>
        <p:nvSpPr>
          <p:cNvPr id="34" name="TextBox 33"/>
          <p:cNvSpPr txBox="1"/>
          <p:nvPr/>
        </p:nvSpPr>
        <p:spPr>
          <a:xfrm>
            <a:off x="6457950" y="3086100"/>
            <a:ext cx="4953000" cy="495300"/>
          </a:xfrm>
          <a:prstGeom prst="rect">
            <a:avLst/>
          </a:prstGeom>
          <a:noFill/>
        </p:spPr>
        <p:txBody>
          <a:bodyPr wrap="square" anchor="t" lIns="0" rIns="0" tIns="0" bIns="0">
            <a:spAutoFit/>
          </a:bodyPr>
          <a:lstStyle/>
          <a:p>
            <a:r>
              <a:rPr sz="1300" b="0" i="0">
                <a:solidFill>
                  <a:srgbClr val="65707C"/>
                </a:solidFill>
                <a:latin typeface="Helvetica Neue"/>
              </a:rPr>
              <a:t>Results emit in canonical Component-revision order, not completion order.</a:t>
            </a:r>
          </a:p>
        </p:txBody>
      </p:sp>
      <p:sp>
        <p:nvSpPr>
          <p:cNvPr id="35" name="Rectangle 34"/>
          <p:cNvSpPr/>
          <p:nvPr/>
        </p:nvSpPr>
        <p:spPr>
          <a:xfrm>
            <a:off x="6248400" y="3676650"/>
            <a:ext cx="66675" cy="552450"/>
          </a:xfrm>
          <a:prstGeom prst="rect">
            <a:avLst/>
          </a:prstGeom>
          <a:solidFill>
            <a:srgbClr val="10131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6" name="TextBox 35"/>
          <p:cNvSpPr txBox="1"/>
          <p:nvPr/>
        </p:nvSpPr>
        <p:spPr>
          <a:xfrm>
            <a:off x="6457950" y="3638550"/>
            <a:ext cx="4953000" cy="228600"/>
          </a:xfrm>
          <a:prstGeom prst="rect">
            <a:avLst/>
          </a:prstGeom>
          <a:noFill/>
        </p:spPr>
        <p:txBody>
          <a:bodyPr wrap="square" anchor="t" lIns="0" rIns="0" tIns="0" bIns="0">
            <a:spAutoFit/>
          </a:bodyPr>
          <a:lstStyle/>
          <a:p>
            <a:r>
              <a:rPr sz="1700" b="1" i="0">
                <a:solidFill>
                  <a:srgbClr val="101317"/>
                </a:solidFill>
                <a:latin typeface="Helvetica Neue"/>
              </a:rPr>
              <a:t>Budgets are exact</a:t>
            </a:r>
          </a:p>
        </p:txBody>
      </p:sp>
      <p:sp>
        <p:nvSpPr>
          <p:cNvPr id="37" name="TextBox 36"/>
          <p:cNvSpPr txBox="1"/>
          <p:nvPr/>
        </p:nvSpPr>
        <p:spPr>
          <a:xfrm>
            <a:off x="6457950" y="3886200"/>
            <a:ext cx="4953000" cy="495300"/>
          </a:xfrm>
          <a:prstGeom prst="rect">
            <a:avLst/>
          </a:prstGeom>
          <a:noFill/>
        </p:spPr>
        <p:txBody>
          <a:bodyPr wrap="square" anchor="t" lIns="0" rIns="0" tIns="0" bIns="0">
            <a:spAutoFit/>
          </a:bodyPr>
          <a:lstStyle/>
          <a:p>
            <a:r>
              <a:rPr sz="1300" b="0" i="0">
                <a:solidFill>
                  <a:srgbClr val="65707C"/>
                </a:solidFill>
                <a:latin typeface="Helvetica Neue"/>
              </a:rPr>
              <a:t>A reported measurement that exceeds the node's budget fails that node and retains the observed values for diagnosis.</a:t>
            </a:r>
          </a:p>
        </p:txBody>
      </p:sp>
      <p:sp>
        <p:nvSpPr>
          <p:cNvPr id="38" name="Rectangle 37"/>
          <p:cNvSpPr/>
          <p:nvPr/>
        </p:nvSpPr>
        <p:spPr>
          <a:xfrm>
            <a:off x="6248400" y="4476750"/>
            <a:ext cx="66675" cy="552450"/>
          </a:xfrm>
          <a:prstGeom prst="rect">
            <a:avLst/>
          </a:prstGeom>
          <a:solidFill>
            <a:srgbClr val="10131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9" name="TextBox 38"/>
          <p:cNvSpPr txBox="1"/>
          <p:nvPr/>
        </p:nvSpPr>
        <p:spPr>
          <a:xfrm>
            <a:off x="6457950" y="4438650"/>
            <a:ext cx="4953000" cy="228600"/>
          </a:xfrm>
          <a:prstGeom prst="rect">
            <a:avLst/>
          </a:prstGeom>
          <a:noFill/>
        </p:spPr>
        <p:txBody>
          <a:bodyPr wrap="square" anchor="t" lIns="0" rIns="0" tIns="0" bIns="0">
            <a:spAutoFit/>
          </a:bodyPr>
          <a:lstStyle/>
          <a:p>
            <a:r>
              <a:rPr sz="1700" b="1" i="0">
                <a:solidFill>
                  <a:srgbClr val="101317"/>
                </a:solidFill>
                <a:latin typeface="Helvetica Neue"/>
              </a:rPr>
              <a:t>Absent is not zero</a:t>
            </a:r>
          </a:p>
        </p:txBody>
      </p:sp>
      <p:sp>
        <p:nvSpPr>
          <p:cNvPr id="40" name="TextBox 39"/>
          <p:cNvSpPr txBox="1"/>
          <p:nvPr/>
        </p:nvSpPr>
        <p:spPr>
          <a:xfrm>
            <a:off x="6457950" y="4686300"/>
            <a:ext cx="4953000" cy="495300"/>
          </a:xfrm>
          <a:prstGeom prst="rect">
            <a:avLst/>
          </a:prstGeom>
          <a:noFill/>
        </p:spPr>
        <p:txBody>
          <a:bodyPr wrap="square" anchor="t" lIns="0" rIns="0" tIns="0" bIns="0">
            <a:spAutoFit/>
          </a:bodyPr>
          <a:lstStyle/>
          <a:p>
            <a:r>
              <a:rPr sz="1300" b="0" i="0">
                <a:solidFill>
                  <a:srgbClr val="65707C"/>
                </a:solidFill>
                <a:latin typeface="Helvetica Neue"/>
              </a:rPr>
              <a:t>Attempts, wall time, tokens, and cost each stay null when unmeasured. The framework never invents a zero.</a:t>
            </a:r>
          </a:p>
        </p:txBody>
      </p:sp>
      <p:sp>
        <p:nvSpPr>
          <p:cNvPr id="41" name="Rectangle 40"/>
          <p:cNvSpPr/>
          <p:nvPr/>
        </p:nvSpPr>
        <p:spPr>
          <a:xfrm>
            <a:off x="6248400" y="5276850"/>
            <a:ext cx="66675" cy="552450"/>
          </a:xfrm>
          <a:prstGeom prst="rect">
            <a:avLst/>
          </a:prstGeom>
          <a:solidFill>
            <a:srgbClr val="FF6B3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2" name="TextBox 41"/>
          <p:cNvSpPr txBox="1"/>
          <p:nvPr/>
        </p:nvSpPr>
        <p:spPr>
          <a:xfrm>
            <a:off x="6457950" y="5238750"/>
            <a:ext cx="4953000" cy="228600"/>
          </a:xfrm>
          <a:prstGeom prst="rect">
            <a:avLst/>
          </a:prstGeom>
          <a:noFill/>
        </p:spPr>
        <p:txBody>
          <a:bodyPr wrap="square" anchor="t" lIns="0" rIns="0" tIns="0" bIns="0">
            <a:spAutoFit/>
          </a:bodyPr>
          <a:lstStyle/>
          <a:p>
            <a:r>
              <a:rPr sz="1700" b="1" i="0">
                <a:solidFill>
                  <a:srgbClr val="101317"/>
                </a:solidFill>
                <a:latin typeface="Helvetica Neue"/>
              </a:rPr>
              <a:t>Reuse is a strict predicate</a:t>
            </a:r>
          </a:p>
        </p:txBody>
      </p:sp>
      <p:sp>
        <p:nvSpPr>
          <p:cNvPr id="43" name="TextBox 42"/>
          <p:cNvSpPr txBox="1"/>
          <p:nvPr/>
        </p:nvSpPr>
        <p:spPr>
          <a:xfrm>
            <a:off x="6457950" y="5486400"/>
            <a:ext cx="4953000" cy="495300"/>
          </a:xfrm>
          <a:prstGeom prst="rect">
            <a:avLst/>
          </a:prstGeom>
          <a:noFill/>
        </p:spPr>
        <p:txBody>
          <a:bodyPr wrap="square" anchor="t" lIns="0" rIns="0" tIns="0" bIns="0">
            <a:spAutoFit/>
          </a:bodyPr>
          <a:lstStyle/>
          <a:p>
            <a:r>
              <a:rPr sz="1300" b="0" i="0">
                <a:solidFill>
                  <a:srgbClr val="65707C"/>
                </a:solidFill>
                <a:latin typeface="Helvetica Neue"/>
              </a:rPr>
              <a:t>Key, context manifest, budget and decision, prompt, recipe, workspace allocation, and complete typed output must all match.</a:t>
            </a:r>
          </a:p>
        </p:txBody>
      </p:sp>
      <p:sp>
        <p:nvSpPr>
          <p:cNvPr id="44" name="TextBox 43"/>
          <p:cNvSpPr txBox="1"/>
          <p:nvPr/>
        </p:nvSpPr>
        <p:spPr>
          <a:xfrm>
            <a:off x="666750" y="6648450"/>
            <a:ext cx="1428750" cy="152400"/>
          </a:xfrm>
          <a:prstGeom prst="rect">
            <a:avLst/>
          </a:prstGeom>
          <a:noFill/>
        </p:spPr>
        <p:txBody>
          <a:bodyPr wrap="square" anchor="t" lIns="0" rIns="0" tIns="0" bIns="0">
            <a:spAutoFit/>
          </a:bodyPr>
          <a:lstStyle/>
          <a:p>
            <a:r>
              <a:rPr sz="1100" b="1" i="0">
                <a:solidFill>
                  <a:srgbClr val="65707C"/>
                </a:solidFill>
                <a:latin typeface="Helvetica Neue"/>
              </a:rPr>
              <a:t>LITERATE-AI</a:t>
            </a:r>
          </a:p>
        </p:txBody>
      </p:sp>
      <p:sp>
        <p:nvSpPr>
          <p:cNvPr id="45" name="Rectangle 44"/>
          <p:cNvSpPr/>
          <p:nvPr/>
        </p:nvSpPr>
        <p:spPr>
          <a:xfrm>
            <a:off x="10287000" y="6705600"/>
            <a:ext cx="1143000" cy="28575"/>
          </a:xfrm>
          <a:prstGeom prst="rect">
            <a:avLst/>
          </a:prstGeom>
          <a:solidFill>
            <a:srgbClr val="D8DEE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6" name="Rectangle 45"/>
          <p:cNvSpPr/>
          <p:nvPr/>
        </p:nvSpPr>
        <p:spPr>
          <a:xfrm>
            <a:off x="10287000" y="6705600"/>
            <a:ext cx="395654" cy="28575"/>
          </a:xfrm>
          <a:prstGeom prst="rect">
            <a:avLst/>
          </a:prstGeom>
          <a:solidFill>
            <a:srgbClr val="FF6B3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2000" cy="6858000"/>
          </a:xfrm>
          <a:prstGeom prst="rect">
            <a:avLst/>
          </a:prstGeom>
          <a:solidFill>
            <a:srgbClr val="10131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3" name="Picture 2" descr="image.jpg"/>
          <p:cNvPicPr>
            <a:picLocks noChangeAspect="1"/>
          </p:cNvPicPr>
          <p:nvPr/>
        </p:nvPicPr>
        <p:blipFill>
          <a:blip r:embed="rId2"/>
          <a:stretch>
            <a:fillRect/>
          </a:stretch>
        </p:blipFill>
        <p:spPr>
          <a:xfrm>
            <a:off x="0" y="0"/>
            <a:ext cx="12192000" cy="6858000"/>
          </a:xfrm>
          <a:prstGeom prst="rect">
            <a:avLst/>
          </a:prstGeom>
        </p:spPr>
      </p:pic>
      <p:sp>
        <p:nvSpPr>
          <p:cNvPr id="4" name="Rectangle 3"/>
          <p:cNvSpPr/>
          <p:nvPr/>
        </p:nvSpPr>
        <p:spPr>
          <a:xfrm>
            <a:off x="0" y="0"/>
            <a:ext cx="12192000" cy="2552700"/>
          </a:xfrm>
          <a:prstGeom prst="rect">
            <a:avLst/>
          </a:prstGeom>
          <a:solidFill>
            <a:srgbClr val="101317">
              <a:alpha val="72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0" y="2552700"/>
            <a:ext cx="5334000" cy="3524250"/>
          </a:xfrm>
          <a:prstGeom prst="rect">
            <a:avLst/>
          </a:prstGeom>
          <a:solidFill>
            <a:srgbClr val="101317">
              <a:alpha val="82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ounded Rectangle 5"/>
          <p:cNvSpPr/>
          <p:nvPr/>
        </p:nvSpPr>
        <p:spPr>
          <a:xfrm>
            <a:off x="666750" y="266700"/>
            <a:ext cx="1257300" cy="304800"/>
          </a:xfrm>
          <a:prstGeom prst="roundRect">
            <a:avLst>
              <a:gd name="adj" fmla="val 50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762000" y="323850"/>
            <a:ext cx="1066800" cy="190500"/>
          </a:xfrm>
          <a:prstGeom prst="rect">
            <a:avLst/>
          </a:prstGeom>
          <a:noFill/>
        </p:spPr>
        <p:txBody>
          <a:bodyPr wrap="square" anchor="t" lIns="0" rIns="0" tIns="0" bIns="0">
            <a:normAutofit/>
          </a:bodyPr>
          <a:lstStyle/>
          <a:p>
            <a:pPr algn="ctr"/>
            <a:r>
              <a:rPr sz="1300" b="1" i="0">
                <a:solidFill>
                  <a:srgbClr val="101317"/>
                </a:solidFill>
                <a:latin typeface="Helvetica Neue"/>
              </a:rPr>
              <a:t>LITERATE-AI</a:t>
            </a:r>
          </a:p>
        </p:txBody>
      </p:sp>
      <p:sp>
        <p:nvSpPr>
          <p:cNvPr id="8" name="Rounded Rectangle 7"/>
          <p:cNvSpPr/>
          <p:nvPr/>
        </p:nvSpPr>
        <p:spPr>
          <a:xfrm>
            <a:off x="2038350" y="266700"/>
            <a:ext cx="1847850" cy="304800"/>
          </a:xfrm>
          <a:prstGeom prst="roundRect">
            <a:avLst>
              <a:gd name="adj" fmla="val 50000"/>
            </a:avLst>
          </a:prstGeom>
          <a:solidFill>
            <a:srgbClr val="FF6B3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2133600" y="323850"/>
            <a:ext cx="1657350" cy="190500"/>
          </a:xfrm>
          <a:prstGeom prst="rect">
            <a:avLst/>
          </a:prstGeom>
          <a:noFill/>
        </p:spPr>
        <p:txBody>
          <a:bodyPr wrap="square" anchor="t" lIns="0" rIns="0" tIns="0" bIns="0">
            <a:normAutofit/>
          </a:bodyPr>
          <a:lstStyle/>
          <a:p>
            <a:pPr algn="ctr"/>
            <a:r>
              <a:rPr sz="1200" b="1" i="0">
                <a:solidFill>
                  <a:srgbClr val="101317"/>
                </a:solidFill>
                <a:latin typeface="Helvetica Neue"/>
              </a:rPr>
              <a:t>HOW IT WORKS · 4/5</a:t>
            </a:r>
          </a:p>
        </p:txBody>
      </p:sp>
      <p:sp>
        <p:nvSpPr>
          <p:cNvPr id="10" name="TextBox 9"/>
          <p:cNvSpPr txBox="1"/>
          <p:nvPr/>
        </p:nvSpPr>
        <p:spPr>
          <a:xfrm>
            <a:off x="11144250" y="304800"/>
            <a:ext cx="381000" cy="209550"/>
          </a:xfrm>
          <a:prstGeom prst="rect">
            <a:avLst/>
          </a:prstGeom>
          <a:noFill/>
        </p:spPr>
        <p:txBody>
          <a:bodyPr wrap="square" anchor="t" lIns="0" rIns="0" tIns="0" bIns="0">
            <a:spAutoFit/>
          </a:bodyPr>
          <a:lstStyle/>
          <a:p>
            <a:pPr algn="r"/>
            <a:r>
              <a:rPr sz="1300" b="1" i="0">
                <a:solidFill>
                  <a:srgbClr val="FFFFFF"/>
                </a:solidFill>
                <a:latin typeface="Helvetica Neue"/>
              </a:rPr>
              <a:t>10</a:t>
            </a:r>
          </a:p>
        </p:txBody>
      </p:sp>
      <p:sp>
        <p:nvSpPr>
          <p:cNvPr id="11" name="TextBox 10"/>
          <p:cNvSpPr txBox="1"/>
          <p:nvPr/>
        </p:nvSpPr>
        <p:spPr>
          <a:xfrm>
            <a:off x="666750" y="742950"/>
            <a:ext cx="10858500" cy="800100"/>
          </a:xfrm>
          <a:prstGeom prst="rect">
            <a:avLst/>
          </a:prstGeom>
          <a:noFill/>
        </p:spPr>
        <p:txBody>
          <a:bodyPr wrap="square" anchor="t" lIns="0" rIns="0" tIns="0" bIns="0">
            <a:normAutofit/>
          </a:bodyPr>
          <a:lstStyle/>
          <a:p>
            <a:r>
              <a:rPr sz="3800" b="1" i="0">
                <a:solidFill>
                  <a:srgbClr val="FFFFFF"/>
                </a:solidFill>
                <a:latin typeface="Helvetica Neue"/>
              </a:rPr>
              <a:t>What happens when a gate fails.</a:t>
            </a:r>
          </a:p>
        </p:txBody>
      </p:sp>
      <p:sp>
        <p:nvSpPr>
          <p:cNvPr id="12" name="TextBox 11"/>
          <p:cNvSpPr txBox="1"/>
          <p:nvPr/>
        </p:nvSpPr>
        <p:spPr>
          <a:xfrm>
            <a:off x="685800" y="1600200"/>
            <a:ext cx="10477500" cy="647700"/>
          </a:xfrm>
          <a:prstGeom prst="rect">
            <a:avLst/>
          </a:prstGeom>
          <a:noFill/>
        </p:spPr>
        <p:txBody>
          <a:bodyPr wrap="square" anchor="t" lIns="0" rIns="0" tIns="0" bIns="0">
            <a:normAutofit/>
          </a:bodyPr>
          <a:lstStyle/>
          <a:p>
            <a:r>
              <a:rPr sz="1700" b="0" i="0">
                <a:solidFill>
                  <a:srgbClr val="AAB3BC"/>
                </a:solidFill>
                <a:latin typeface="Helvetica Neue"/>
              </a:rPr>
              <a:t>The negative path is the design, not an afterthought. Failure stays bounded, attributable, and cheap to retry.</a:t>
            </a:r>
          </a:p>
        </p:txBody>
      </p:sp>
      <p:sp>
        <p:nvSpPr>
          <p:cNvPr id="13" name="Rectangle 12"/>
          <p:cNvSpPr/>
          <p:nvPr/>
        </p:nvSpPr>
        <p:spPr>
          <a:xfrm>
            <a:off x="666750" y="2362200"/>
            <a:ext cx="838200" cy="57150"/>
          </a:xfrm>
          <a:prstGeom prst="rect">
            <a:avLst/>
          </a:prstGeom>
          <a:solidFill>
            <a:srgbClr val="FF6B3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Rounded Rectangle 13"/>
          <p:cNvSpPr/>
          <p:nvPr/>
        </p:nvSpPr>
        <p:spPr>
          <a:xfrm>
            <a:off x="666750" y="2647950"/>
            <a:ext cx="4476750" cy="647700"/>
          </a:xfrm>
          <a:prstGeom prst="roundRect">
            <a:avLst>
              <a:gd name="adj" fmla="val 9000"/>
            </a:avLst>
          </a:prstGeom>
          <a:solidFill>
            <a:srgbClr val="23282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Rectangle 14"/>
          <p:cNvSpPr/>
          <p:nvPr/>
        </p:nvSpPr>
        <p:spPr>
          <a:xfrm>
            <a:off x="666750" y="2647950"/>
            <a:ext cx="57150" cy="647700"/>
          </a:xfrm>
          <a:prstGeom prst="rect">
            <a:avLst/>
          </a:prstGeom>
          <a:solidFill>
            <a:srgbClr val="F47C7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876300" y="2724150"/>
            <a:ext cx="4095750" cy="190500"/>
          </a:xfrm>
          <a:prstGeom prst="rect">
            <a:avLst/>
          </a:prstGeom>
          <a:noFill/>
        </p:spPr>
        <p:txBody>
          <a:bodyPr wrap="square" anchor="t" lIns="0" rIns="0" tIns="0" bIns="0">
            <a:spAutoFit/>
          </a:bodyPr>
          <a:lstStyle/>
          <a:p>
            <a:r>
              <a:rPr sz="1300" b="1" i="0">
                <a:solidFill>
                  <a:srgbClr val="F47C7C"/>
                </a:solidFill>
                <a:latin typeface="Helvetica Neue"/>
              </a:rPr>
              <a:t>FAILED PROVIDER</a:t>
            </a:r>
          </a:p>
        </p:txBody>
      </p:sp>
      <p:sp>
        <p:nvSpPr>
          <p:cNvPr id="17" name="Rounded Rectangle 16"/>
          <p:cNvSpPr/>
          <p:nvPr/>
        </p:nvSpPr>
        <p:spPr>
          <a:xfrm>
            <a:off x="876300" y="2952750"/>
            <a:ext cx="1771650" cy="323850"/>
          </a:xfrm>
          <a:prstGeom prst="roundRect">
            <a:avLst>
              <a:gd name="adj" fmla="val 9000"/>
            </a:avLst>
          </a:prstGeom>
          <a:solidFill>
            <a:srgbClr val="1A1F2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990600" y="3019425"/>
            <a:ext cx="1543050" cy="190500"/>
          </a:xfrm>
          <a:prstGeom prst="rect">
            <a:avLst/>
          </a:prstGeom>
          <a:noFill/>
        </p:spPr>
        <p:txBody>
          <a:bodyPr wrap="square" anchor="t" lIns="0" rIns="0" tIns="0" bIns="0">
            <a:normAutofit/>
          </a:bodyPr>
          <a:lstStyle/>
          <a:p>
            <a:r>
              <a:rPr sz="1100" b="1" i="0">
                <a:solidFill>
                  <a:srgbClr val="EEF1F3"/>
                </a:solidFill>
                <a:latin typeface="Helvetica Neue"/>
              </a:rPr>
              <a:t>cancel dependents</a:t>
            </a:r>
          </a:p>
        </p:txBody>
      </p:sp>
      <p:sp>
        <p:nvSpPr>
          <p:cNvPr id="19" name="Rounded Rectangle 18"/>
          <p:cNvSpPr/>
          <p:nvPr/>
        </p:nvSpPr>
        <p:spPr>
          <a:xfrm>
            <a:off x="2743200" y="2952750"/>
            <a:ext cx="2209800" cy="323850"/>
          </a:xfrm>
          <a:prstGeom prst="roundRect">
            <a:avLst>
              <a:gd name="adj" fmla="val 9000"/>
            </a:avLst>
          </a:prstGeom>
          <a:solidFill>
            <a:srgbClr val="1A1F2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2857500" y="3019425"/>
            <a:ext cx="1981200" cy="190500"/>
          </a:xfrm>
          <a:prstGeom prst="rect">
            <a:avLst/>
          </a:prstGeom>
          <a:noFill/>
        </p:spPr>
        <p:txBody>
          <a:bodyPr wrap="square" anchor="t" lIns="0" rIns="0" tIns="0" bIns="0">
            <a:normAutofit/>
          </a:bodyPr>
          <a:lstStyle/>
          <a:p>
            <a:r>
              <a:rPr sz="1100" b="1" i="0">
                <a:solidFill>
                  <a:srgbClr val="AAB3BC"/>
                </a:solidFill>
                <a:latin typeface="Helvetica Neue"/>
              </a:rPr>
              <a:t>independents continue</a:t>
            </a:r>
          </a:p>
        </p:txBody>
      </p:sp>
      <p:sp>
        <p:nvSpPr>
          <p:cNvPr id="21" name="Rounded Rectangle 20"/>
          <p:cNvSpPr/>
          <p:nvPr/>
        </p:nvSpPr>
        <p:spPr>
          <a:xfrm>
            <a:off x="666750" y="3390900"/>
            <a:ext cx="4476750" cy="647700"/>
          </a:xfrm>
          <a:prstGeom prst="roundRect">
            <a:avLst>
              <a:gd name="adj" fmla="val 9000"/>
            </a:avLst>
          </a:prstGeom>
          <a:solidFill>
            <a:srgbClr val="23282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Rectangle 21"/>
          <p:cNvSpPr/>
          <p:nvPr/>
        </p:nvSpPr>
        <p:spPr>
          <a:xfrm>
            <a:off x="666750" y="3390900"/>
            <a:ext cx="57150" cy="647700"/>
          </a:xfrm>
          <a:prstGeom prst="rect">
            <a:avLst/>
          </a:prstGeom>
          <a:solidFill>
            <a:srgbClr val="FF6B3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TextBox 22"/>
          <p:cNvSpPr txBox="1"/>
          <p:nvPr/>
        </p:nvSpPr>
        <p:spPr>
          <a:xfrm>
            <a:off x="876300" y="3467100"/>
            <a:ext cx="4095750" cy="190500"/>
          </a:xfrm>
          <a:prstGeom prst="rect">
            <a:avLst/>
          </a:prstGeom>
          <a:noFill/>
        </p:spPr>
        <p:txBody>
          <a:bodyPr wrap="square" anchor="t" lIns="0" rIns="0" tIns="0" bIns="0">
            <a:spAutoFit/>
          </a:bodyPr>
          <a:lstStyle/>
          <a:p>
            <a:r>
              <a:rPr sz="1300" b="1" i="0">
                <a:solidFill>
                  <a:srgbClr val="FF6B35"/>
                </a:solidFill>
                <a:latin typeface="Helvetica Neue"/>
              </a:rPr>
              <a:t>KEY MISMATCH</a:t>
            </a:r>
          </a:p>
        </p:txBody>
      </p:sp>
      <p:sp>
        <p:nvSpPr>
          <p:cNvPr id="24" name="Rounded Rectangle 23"/>
          <p:cNvSpPr/>
          <p:nvPr/>
        </p:nvSpPr>
        <p:spPr>
          <a:xfrm>
            <a:off x="876300" y="3695700"/>
            <a:ext cx="1771650" cy="323850"/>
          </a:xfrm>
          <a:prstGeom prst="roundRect">
            <a:avLst>
              <a:gd name="adj" fmla="val 9000"/>
            </a:avLst>
          </a:prstGeom>
          <a:solidFill>
            <a:srgbClr val="1A1F2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TextBox 24"/>
          <p:cNvSpPr txBox="1"/>
          <p:nvPr/>
        </p:nvSpPr>
        <p:spPr>
          <a:xfrm>
            <a:off x="990600" y="3762375"/>
            <a:ext cx="1543050" cy="190500"/>
          </a:xfrm>
          <a:prstGeom prst="rect">
            <a:avLst/>
          </a:prstGeom>
          <a:noFill/>
        </p:spPr>
        <p:txBody>
          <a:bodyPr wrap="square" anchor="t" lIns="0" rIns="0" tIns="0" bIns="0">
            <a:normAutofit/>
          </a:bodyPr>
          <a:lstStyle/>
          <a:p>
            <a:r>
              <a:rPr sz="1100" b="1" i="0">
                <a:solidFill>
                  <a:srgbClr val="EEF1F3"/>
                </a:solidFill>
                <a:latin typeface="Helvetica Neue"/>
              </a:rPr>
              <a:t>fail closed</a:t>
            </a:r>
          </a:p>
        </p:txBody>
      </p:sp>
      <p:sp>
        <p:nvSpPr>
          <p:cNvPr id="26" name="Rounded Rectangle 25"/>
          <p:cNvSpPr/>
          <p:nvPr/>
        </p:nvSpPr>
        <p:spPr>
          <a:xfrm>
            <a:off x="2743200" y="3695700"/>
            <a:ext cx="2209800" cy="323850"/>
          </a:xfrm>
          <a:prstGeom prst="roundRect">
            <a:avLst>
              <a:gd name="adj" fmla="val 9000"/>
            </a:avLst>
          </a:prstGeom>
          <a:solidFill>
            <a:srgbClr val="1A1F2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7" name="TextBox 26"/>
          <p:cNvSpPr txBox="1"/>
          <p:nvPr/>
        </p:nvSpPr>
        <p:spPr>
          <a:xfrm>
            <a:off x="2857500" y="3762375"/>
            <a:ext cx="1981200" cy="190500"/>
          </a:xfrm>
          <a:prstGeom prst="rect">
            <a:avLst/>
          </a:prstGeom>
          <a:noFill/>
        </p:spPr>
        <p:txBody>
          <a:bodyPr wrap="square" anchor="t" lIns="0" rIns="0" tIns="0" bIns="0">
            <a:normAutofit/>
          </a:bodyPr>
          <a:lstStyle/>
          <a:p>
            <a:r>
              <a:rPr sz="1100" b="1" i="0">
                <a:solidFill>
                  <a:srgbClr val="AAB3BC"/>
                </a:solidFill>
                <a:latin typeface="Helvetica Neue"/>
              </a:rPr>
              <a:t>explicit regen only</a:t>
            </a:r>
          </a:p>
        </p:txBody>
      </p:sp>
      <p:sp>
        <p:nvSpPr>
          <p:cNvPr id="28" name="Rounded Rectangle 27"/>
          <p:cNvSpPr/>
          <p:nvPr/>
        </p:nvSpPr>
        <p:spPr>
          <a:xfrm>
            <a:off x="666750" y="4133850"/>
            <a:ext cx="4476750" cy="647700"/>
          </a:xfrm>
          <a:prstGeom prst="roundRect">
            <a:avLst>
              <a:gd name="adj" fmla="val 9000"/>
            </a:avLst>
          </a:prstGeom>
          <a:solidFill>
            <a:srgbClr val="23282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9" name="Rectangle 28"/>
          <p:cNvSpPr/>
          <p:nvPr/>
        </p:nvSpPr>
        <p:spPr>
          <a:xfrm>
            <a:off x="666750" y="4133850"/>
            <a:ext cx="57150" cy="647700"/>
          </a:xfrm>
          <a:prstGeom prst="rect">
            <a:avLst/>
          </a:prstGeom>
          <a:solidFill>
            <a:srgbClr val="72B7D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0" name="TextBox 29"/>
          <p:cNvSpPr txBox="1"/>
          <p:nvPr/>
        </p:nvSpPr>
        <p:spPr>
          <a:xfrm>
            <a:off x="876300" y="4210050"/>
            <a:ext cx="4095750" cy="190500"/>
          </a:xfrm>
          <a:prstGeom prst="rect">
            <a:avLst/>
          </a:prstGeom>
          <a:noFill/>
        </p:spPr>
        <p:txBody>
          <a:bodyPr wrap="square" anchor="t" lIns="0" rIns="0" tIns="0" bIns="0">
            <a:spAutoFit/>
          </a:bodyPr>
          <a:lstStyle/>
          <a:p>
            <a:r>
              <a:rPr sz="1300" b="1" i="0">
                <a:solidFill>
                  <a:srgbClr val="72B7D6"/>
                </a:solidFill>
                <a:latin typeface="Helvetica Neue"/>
              </a:rPr>
              <a:t>CACHE HIT</a:t>
            </a:r>
          </a:p>
        </p:txBody>
      </p:sp>
      <p:sp>
        <p:nvSpPr>
          <p:cNvPr id="31" name="Rounded Rectangle 30"/>
          <p:cNvSpPr/>
          <p:nvPr/>
        </p:nvSpPr>
        <p:spPr>
          <a:xfrm>
            <a:off x="876300" y="4438650"/>
            <a:ext cx="1771650" cy="323850"/>
          </a:xfrm>
          <a:prstGeom prst="roundRect">
            <a:avLst>
              <a:gd name="adj" fmla="val 9000"/>
            </a:avLst>
          </a:prstGeom>
          <a:solidFill>
            <a:srgbClr val="1A1F2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2" name="TextBox 31"/>
          <p:cNvSpPr txBox="1"/>
          <p:nvPr/>
        </p:nvSpPr>
        <p:spPr>
          <a:xfrm>
            <a:off x="990600" y="4505325"/>
            <a:ext cx="1543050" cy="190500"/>
          </a:xfrm>
          <a:prstGeom prst="rect">
            <a:avLst/>
          </a:prstGeom>
          <a:noFill/>
        </p:spPr>
        <p:txBody>
          <a:bodyPr wrap="square" anchor="t" lIns="0" rIns="0" tIns="0" bIns="0">
            <a:normAutofit/>
          </a:bodyPr>
          <a:lstStyle/>
          <a:p>
            <a:r>
              <a:rPr sz="1100" b="1" i="0">
                <a:solidFill>
                  <a:srgbClr val="EEF1F3"/>
                </a:solidFill>
                <a:latin typeface="Helvetica Neue"/>
              </a:rPr>
              <a:t>re-run current gates</a:t>
            </a:r>
          </a:p>
        </p:txBody>
      </p:sp>
      <p:sp>
        <p:nvSpPr>
          <p:cNvPr id="33" name="Rounded Rectangle 32"/>
          <p:cNvSpPr/>
          <p:nvPr/>
        </p:nvSpPr>
        <p:spPr>
          <a:xfrm>
            <a:off x="2743200" y="4438650"/>
            <a:ext cx="2209800" cy="323850"/>
          </a:xfrm>
          <a:prstGeom prst="roundRect">
            <a:avLst>
              <a:gd name="adj" fmla="val 9000"/>
            </a:avLst>
          </a:prstGeom>
          <a:solidFill>
            <a:srgbClr val="1A1F2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4" name="TextBox 33"/>
          <p:cNvSpPr txBox="1"/>
          <p:nvPr/>
        </p:nvSpPr>
        <p:spPr>
          <a:xfrm>
            <a:off x="2857500" y="4505325"/>
            <a:ext cx="1981200" cy="190500"/>
          </a:xfrm>
          <a:prstGeom prst="rect">
            <a:avLst/>
          </a:prstGeom>
          <a:noFill/>
        </p:spPr>
        <p:txBody>
          <a:bodyPr wrap="square" anchor="t" lIns="0" rIns="0" tIns="0" bIns="0">
            <a:normAutofit/>
          </a:bodyPr>
          <a:lstStyle/>
          <a:p>
            <a:r>
              <a:rPr sz="1100" b="1" i="0">
                <a:solidFill>
                  <a:srgbClr val="AAB3BC"/>
                </a:solidFill>
                <a:latin typeface="Helvetica Neue"/>
              </a:rPr>
              <a:t>not republished</a:t>
            </a:r>
          </a:p>
        </p:txBody>
      </p:sp>
      <p:sp>
        <p:nvSpPr>
          <p:cNvPr id="35" name="Rounded Rectangle 34"/>
          <p:cNvSpPr/>
          <p:nvPr/>
        </p:nvSpPr>
        <p:spPr>
          <a:xfrm>
            <a:off x="666750" y="4876800"/>
            <a:ext cx="4476750" cy="647700"/>
          </a:xfrm>
          <a:prstGeom prst="roundRect">
            <a:avLst>
              <a:gd name="adj" fmla="val 9000"/>
            </a:avLst>
          </a:prstGeom>
          <a:solidFill>
            <a:srgbClr val="23282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6" name="Rectangle 35"/>
          <p:cNvSpPr/>
          <p:nvPr/>
        </p:nvSpPr>
        <p:spPr>
          <a:xfrm>
            <a:off x="666750" y="4876800"/>
            <a:ext cx="57150" cy="647700"/>
          </a:xfrm>
          <a:prstGeom prst="rect">
            <a:avLst/>
          </a:prstGeom>
          <a:solidFill>
            <a:srgbClr val="7BC6A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7" name="TextBox 36"/>
          <p:cNvSpPr txBox="1"/>
          <p:nvPr/>
        </p:nvSpPr>
        <p:spPr>
          <a:xfrm>
            <a:off x="876300" y="4953000"/>
            <a:ext cx="4095750" cy="190500"/>
          </a:xfrm>
          <a:prstGeom prst="rect">
            <a:avLst/>
          </a:prstGeom>
          <a:noFill/>
        </p:spPr>
        <p:txBody>
          <a:bodyPr wrap="square" anchor="t" lIns="0" rIns="0" tIns="0" bIns="0">
            <a:spAutoFit/>
          </a:bodyPr>
          <a:lstStyle/>
          <a:p>
            <a:r>
              <a:rPr sz="1300" b="1" i="0">
                <a:solidFill>
                  <a:srgbClr val="7BC6A4"/>
                </a:solidFill>
                <a:latin typeface="Helvetica Neue"/>
              </a:rPr>
              <a:t>BUDGET OVERRUN</a:t>
            </a:r>
          </a:p>
        </p:txBody>
      </p:sp>
      <p:sp>
        <p:nvSpPr>
          <p:cNvPr id="38" name="Rounded Rectangle 37"/>
          <p:cNvSpPr/>
          <p:nvPr/>
        </p:nvSpPr>
        <p:spPr>
          <a:xfrm>
            <a:off x="876300" y="5181600"/>
            <a:ext cx="1771650" cy="323850"/>
          </a:xfrm>
          <a:prstGeom prst="roundRect">
            <a:avLst>
              <a:gd name="adj" fmla="val 9000"/>
            </a:avLst>
          </a:prstGeom>
          <a:solidFill>
            <a:srgbClr val="1A1F2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9" name="TextBox 38"/>
          <p:cNvSpPr txBox="1"/>
          <p:nvPr/>
        </p:nvSpPr>
        <p:spPr>
          <a:xfrm>
            <a:off x="990600" y="5248275"/>
            <a:ext cx="1543050" cy="190500"/>
          </a:xfrm>
          <a:prstGeom prst="rect">
            <a:avLst/>
          </a:prstGeom>
          <a:noFill/>
        </p:spPr>
        <p:txBody>
          <a:bodyPr wrap="square" anchor="t" lIns="0" rIns="0" tIns="0" bIns="0">
            <a:normAutofit/>
          </a:bodyPr>
          <a:lstStyle/>
          <a:p>
            <a:r>
              <a:rPr sz="1100" b="1" i="0">
                <a:solidFill>
                  <a:srgbClr val="EEF1F3"/>
                </a:solidFill>
                <a:latin typeface="Helvetica Neue"/>
              </a:rPr>
              <a:t>fail, keep values</a:t>
            </a:r>
          </a:p>
        </p:txBody>
      </p:sp>
      <p:sp>
        <p:nvSpPr>
          <p:cNvPr id="40" name="Rounded Rectangle 39"/>
          <p:cNvSpPr/>
          <p:nvPr/>
        </p:nvSpPr>
        <p:spPr>
          <a:xfrm>
            <a:off x="2743200" y="5181600"/>
            <a:ext cx="2209800" cy="323850"/>
          </a:xfrm>
          <a:prstGeom prst="roundRect">
            <a:avLst>
              <a:gd name="adj" fmla="val 9000"/>
            </a:avLst>
          </a:prstGeom>
          <a:solidFill>
            <a:srgbClr val="1A1F2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1" name="TextBox 40"/>
          <p:cNvSpPr txBox="1"/>
          <p:nvPr/>
        </p:nvSpPr>
        <p:spPr>
          <a:xfrm>
            <a:off x="2857500" y="5248275"/>
            <a:ext cx="1981200" cy="190500"/>
          </a:xfrm>
          <a:prstGeom prst="rect">
            <a:avLst/>
          </a:prstGeom>
          <a:noFill/>
        </p:spPr>
        <p:txBody>
          <a:bodyPr wrap="square" anchor="t" lIns="0" rIns="0" tIns="0" bIns="0">
            <a:normAutofit/>
          </a:bodyPr>
          <a:lstStyle/>
          <a:p>
            <a:r>
              <a:rPr sz="1100" b="1" i="0">
                <a:solidFill>
                  <a:srgbClr val="AAB3BC"/>
                </a:solidFill>
                <a:latin typeface="Helvetica Neue"/>
              </a:rPr>
              <a:t>not charged to the hit</a:t>
            </a:r>
          </a:p>
        </p:txBody>
      </p:sp>
      <p:sp>
        <p:nvSpPr>
          <p:cNvPr id="42" name="Rounded Rectangle 41"/>
          <p:cNvSpPr/>
          <p:nvPr/>
        </p:nvSpPr>
        <p:spPr>
          <a:xfrm>
            <a:off x="666750" y="6172200"/>
            <a:ext cx="10858500" cy="342900"/>
          </a:xfrm>
          <a:prstGeom prst="roundRect">
            <a:avLst>
              <a:gd name="adj" fmla="val 50000"/>
            </a:avLst>
          </a:prstGeom>
          <a:solidFill>
            <a:srgbClr val="1A1F2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3" name="TextBox 42"/>
          <p:cNvSpPr txBox="1"/>
          <p:nvPr/>
        </p:nvSpPr>
        <p:spPr>
          <a:xfrm>
            <a:off x="857250" y="6248400"/>
            <a:ext cx="10477500" cy="209550"/>
          </a:xfrm>
          <a:prstGeom prst="rect">
            <a:avLst/>
          </a:prstGeom>
          <a:noFill/>
        </p:spPr>
        <p:txBody>
          <a:bodyPr wrap="square" anchor="t" lIns="0" rIns="0" tIns="0" bIns="0">
            <a:normAutofit/>
          </a:bodyPr>
          <a:lstStyle/>
          <a:p>
            <a:pPr algn="ctr"/>
            <a:r>
              <a:rPr sz="1300" b="1" i="0">
                <a:solidFill>
                  <a:srgbClr val="AAB3BC"/>
                </a:solidFill>
                <a:latin typeface="Helvetica Neue"/>
              </a:rPr>
              <a:t>Reuse authorizes the exact source bytes only. It grants no build, acceptance, or publication authority.</a:t>
            </a:r>
          </a:p>
        </p:txBody>
      </p:sp>
      <p:sp>
        <p:nvSpPr>
          <p:cNvPr id="44" name="TextBox 43"/>
          <p:cNvSpPr txBox="1"/>
          <p:nvPr/>
        </p:nvSpPr>
        <p:spPr>
          <a:xfrm>
            <a:off x="666750" y="6648450"/>
            <a:ext cx="1428750" cy="152400"/>
          </a:xfrm>
          <a:prstGeom prst="rect">
            <a:avLst/>
          </a:prstGeom>
          <a:noFill/>
        </p:spPr>
        <p:txBody>
          <a:bodyPr wrap="square" anchor="t" lIns="0" rIns="0" tIns="0" bIns="0">
            <a:spAutoFit/>
          </a:bodyPr>
          <a:lstStyle/>
          <a:p>
            <a:r>
              <a:rPr sz="1100" b="1" i="0">
                <a:solidFill>
                  <a:srgbClr val="AAB3BC"/>
                </a:solidFill>
                <a:latin typeface="Helvetica Neue"/>
              </a:rPr>
              <a:t>LITERATE-AI</a:t>
            </a:r>
          </a:p>
        </p:txBody>
      </p:sp>
      <p:sp>
        <p:nvSpPr>
          <p:cNvPr id="45" name="Rectangle 44"/>
          <p:cNvSpPr/>
          <p:nvPr/>
        </p:nvSpPr>
        <p:spPr>
          <a:xfrm>
            <a:off x="10287000" y="6705600"/>
            <a:ext cx="1143000" cy="28575"/>
          </a:xfrm>
          <a:prstGeom prst="rect">
            <a:avLst/>
          </a:prstGeom>
          <a:solidFill>
            <a:srgbClr val="23282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6" name="Rectangle 45"/>
          <p:cNvSpPr/>
          <p:nvPr/>
        </p:nvSpPr>
        <p:spPr>
          <a:xfrm>
            <a:off x="10287000" y="6705600"/>
            <a:ext cx="439615" cy="28575"/>
          </a:xfrm>
          <a:prstGeom prst="rect">
            <a:avLst/>
          </a:prstGeom>
          <a:solidFill>
            <a:srgbClr val="FF6B3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2000" cy="6858000"/>
          </a:xfrm>
          <a:prstGeom prst="rect">
            <a:avLst/>
          </a:prstGeom>
          <a:solidFill>
            <a:srgbClr val="10131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3" name="Picture 2" descr="image.jpg"/>
          <p:cNvPicPr>
            <a:picLocks noChangeAspect="1"/>
          </p:cNvPicPr>
          <p:nvPr/>
        </p:nvPicPr>
        <p:blipFill>
          <a:blip r:embed="rId2"/>
          <a:stretch>
            <a:fillRect/>
          </a:stretch>
        </p:blipFill>
        <p:spPr>
          <a:xfrm>
            <a:off x="0" y="0"/>
            <a:ext cx="12192000" cy="6858000"/>
          </a:xfrm>
          <a:prstGeom prst="rect">
            <a:avLst/>
          </a:prstGeom>
        </p:spPr>
      </p:pic>
      <p:sp>
        <p:nvSpPr>
          <p:cNvPr id="4" name="Rectangle 3"/>
          <p:cNvSpPr/>
          <p:nvPr/>
        </p:nvSpPr>
        <p:spPr>
          <a:xfrm>
            <a:off x="0" y="0"/>
            <a:ext cx="12192000" cy="2552700"/>
          </a:xfrm>
          <a:prstGeom prst="rect">
            <a:avLst/>
          </a:prstGeom>
          <a:solidFill>
            <a:srgbClr val="101317">
              <a:alpha val="72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0" y="2552700"/>
            <a:ext cx="5476875" cy="3524250"/>
          </a:xfrm>
          <a:prstGeom prst="rect">
            <a:avLst/>
          </a:prstGeom>
          <a:solidFill>
            <a:srgbClr val="101317">
              <a:alpha val="88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ounded Rectangle 5"/>
          <p:cNvSpPr/>
          <p:nvPr/>
        </p:nvSpPr>
        <p:spPr>
          <a:xfrm>
            <a:off x="666750" y="266700"/>
            <a:ext cx="1257300" cy="304800"/>
          </a:xfrm>
          <a:prstGeom prst="roundRect">
            <a:avLst>
              <a:gd name="adj" fmla="val 50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762000" y="323850"/>
            <a:ext cx="1066800" cy="190500"/>
          </a:xfrm>
          <a:prstGeom prst="rect">
            <a:avLst/>
          </a:prstGeom>
          <a:noFill/>
        </p:spPr>
        <p:txBody>
          <a:bodyPr wrap="square" anchor="t" lIns="0" rIns="0" tIns="0" bIns="0">
            <a:normAutofit/>
          </a:bodyPr>
          <a:lstStyle/>
          <a:p>
            <a:pPr algn="ctr"/>
            <a:r>
              <a:rPr sz="1300" b="1" i="0">
                <a:solidFill>
                  <a:srgbClr val="101317"/>
                </a:solidFill>
                <a:latin typeface="Helvetica Neue"/>
              </a:rPr>
              <a:t>LITERATE-AI</a:t>
            </a:r>
          </a:p>
        </p:txBody>
      </p:sp>
      <p:sp>
        <p:nvSpPr>
          <p:cNvPr id="8" name="Rounded Rectangle 7"/>
          <p:cNvSpPr/>
          <p:nvPr/>
        </p:nvSpPr>
        <p:spPr>
          <a:xfrm>
            <a:off x="2038350" y="266700"/>
            <a:ext cx="1847850" cy="304800"/>
          </a:xfrm>
          <a:prstGeom prst="roundRect">
            <a:avLst>
              <a:gd name="adj" fmla="val 50000"/>
            </a:avLst>
          </a:prstGeom>
          <a:solidFill>
            <a:srgbClr val="FF6B3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2133600" y="323850"/>
            <a:ext cx="1657350" cy="190500"/>
          </a:xfrm>
          <a:prstGeom prst="rect">
            <a:avLst/>
          </a:prstGeom>
          <a:noFill/>
        </p:spPr>
        <p:txBody>
          <a:bodyPr wrap="square" anchor="t" lIns="0" rIns="0" tIns="0" bIns="0">
            <a:normAutofit/>
          </a:bodyPr>
          <a:lstStyle/>
          <a:p>
            <a:pPr algn="ctr"/>
            <a:r>
              <a:rPr sz="1200" b="1" i="0">
                <a:solidFill>
                  <a:srgbClr val="101317"/>
                </a:solidFill>
                <a:latin typeface="Helvetica Neue"/>
              </a:rPr>
              <a:t>HOW IT WORKS · 5/5</a:t>
            </a:r>
          </a:p>
        </p:txBody>
      </p:sp>
      <p:sp>
        <p:nvSpPr>
          <p:cNvPr id="10" name="TextBox 9"/>
          <p:cNvSpPr txBox="1"/>
          <p:nvPr/>
        </p:nvSpPr>
        <p:spPr>
          <a:xfrm>
            <a:off x="11144250" y="304800"/>
            <a:ext cx="381000" cy="209550"/>
          </a:xfrm>
          <a:prstGeom prst="rect">
            <a:avLst/>
          </a:prstGeom>
          <a:noFill/>
        </p:spPr>
        <p:txBody>
          <a:bodyPr wrap="square" anchor="t" lIns="0" rIns="0" tIns="0" bIns="0">
            <a:spAutoFit/>
          </a:bodyPr>
          <a:lstStyle/>
          <a:p>
            <a:pPr algn="r"/>
            <a:r>
              <a:rPr sz="1300" b="1" i="0">
                <a:solidFill>
                  <a:srgbClr val="FFFFFF"/>
                </a:solidFill>
                <a:latin typeface="Helvetica Neue"/>
              </a:rPr>
              <a:t>11</a:t>
            </a:r>
          </a:p>
        </p:txBody>
      </p:sp>
      <p:sp>
        <p:nvSpPr>
          <p:cNvPr id="11" name="TextBox 10"/>
          <p:cNvSpPr txBox="1"/>
          <p:nvPr/>
        </p:nvSpPr>
        <p:spPr>
          <a:xfrm>
            <a:off x="666750" y="742950"/>
            <a:ext cx="10858500" cy="800100"/>
          </a:xfrm>
          <a:prstGeom prst="rect">
            <a:avLst/>
          </a:prstGeom>
          <a:noFill/>
        </p:spPr>
        <p:txBody>
          <a:bodyPr wrap="square" anchor="t" lIns="0" rIns="0" tIns="0" bIns="0">
            <a:normAutofit/>
          </a:bodyPr>
          <a:lstStyle/>
          <a:p>
            <a:r>
              <a:rPr sz="3800" b="1" i="0">
                <a:solidFill>
                  <a:srgbClr val="FFFFFF"/>
                </a:solidFill>
                <a:latin typeface="Helvetica Neue"/>
              </a:rPr>
              <a:t>What never crosses the model boundary.</a:t>
            </a:r>
          </a:p>
        </p:txBody>
      </p:sp>
      <p:sp>
        <p:nvSpPr>
          <p:cNvPr id="12" name="TextBox 11"/>
          <p:cNvSpPr txBox="1"/>
          <p:nvPr/>
        </p:nvSpPr>
        <p:spPr>
          <a:xfrm>
            <a:off x="685800" y="1600200"/>
            <a:ext cx="10477500" cy="647700"/>
          </a:xfrm>
          <a:prstGeom prst="rect">
            <a:avLst/>
          </a:prstGeom>
          <a:noFill/>
        </p:spPr>
        <p:txBody>
          <a:bodyPr wrap="square" anchor="t" lIns="0" rIns="0" tIns="0" bIns="0">
            <a:normAutofit/>
          </a:bodyPr>
          <a:lstStyle/>
          <a:p>
            <a:r>
              <a:rPr sz="1700" b="0" i="0">
                <a:solidFill>
                  <a:srgbClr val="AAB3BC"/>
                </a:solidFill>
                <a:latin typeface="Helvetica Neue"/>
              </a:rPr>
              <a:t>Generated bytes are untrusted input. The build contract has to exist before they do.</a:t>
            </a:r>
          </a:p>
        </p:txBody>
      </p:sp>
      <p:sp>
        <p:nvSpPr>
          <p:cNvPr id="13" name="Rectangle 12"/>
          <p:cNvSpPr/>
          <p:nvPr/>
        </p:nvSpPr>
        <p:spPr>
          <a:xfrm>
            <a:off x="666750" y="2362200"/>
            <a:ext cx="838200" cy="57150"/>
          </a:xfrm>
          <a:prstGeom prst="rect">
            <a:avLst/>
          </a:prstGeom>
          <a:solidFill>
            <a:srgbClr val="FF6B3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666750" y="2647950"/>
            <a:ext cx="3429000" cy="190500"/>
          </a:xfrm>
          <a:prstGeom prst="rect">
            <a:avLst/>
          </a:prstGeom>
          <a:noFill/>
        </p:spPr>
        <p:txBody>
          <a:bodyPr wrap="square" anchor="t" lIns="0" rIns="0" tIns="0" bIns="0">
            <a:spAutoFit/>
          </a:bodyPr>
          <a:lstStyle/>
          <a:p>
            <a:r>
              <a:rPr sz="1300" b="1" i="0">
                <a:solidFill>
                  <a:srgbClr val="FF9B66"/>
                </a:solidFill>
                <a:latin typeface="Helvetica Neue"/>
              </a:rPr>
              <a:t>DECLARATION FIRST</a:t>
            </a:r>
          </a:p>
        </p:txBody>
      </p:sp>
      <p:sp>
        <p:nvSpPr>
          <p:cNvPr id="15" name="Rounded Rectangle 14"/>
          <p:cNvSpPr/>
          <p:nvPr/>
        </p:nvSpPr>
        <p:spPr>
          <a:xfrm>
            <a:off x="666750" y="2895600"/>
            <a:ext cx="4476750" cy="666750"/>
          </a:xfrm>
          <a:prstGeom prst="roundRect">
            <a:avLst>
              <a:gd name="adj" fmla="val 9000"/>
            </a:avLst>
          </a:prstGeom>
          <a:solidFill>
            <a:srgbClr val="23282F"/>
          </a:solidFill>
          <a:ln w="25400">
            <a:solidFill>
              <a:srgbClr val="FF6B3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857250" y="2990850"/>
            <a:ext cx="4095750" cy="190500"/>
          </a:xfrm>
          <a:prstGeom prst="rect">
            <a:avLst/>
          </a:prstGeom>
          <a:noFill/>
        </p:spPr>
        <p:txBody>
          <a:bodyPr wrap="square" anchor="t" lIns="0" rIns="0" tIns="0" bIns="0">
            <a:spAutoFit/>
          </a:bodyPr>
          <a:lstStyle/>
          <a:p>
            <a:r>
              <a:rPr sz="1500" b="1" i="0">
                <a:solidFill>
                  <a:srgbClr val="FFFFFF"/>
                </a:solidFill>
                <a:latin typeface="Helvetica Neue"/>
              </a:rPr>
              <a:t>BuildRequestDeclaration</a:t>
            </a:r>
          </a:p>
        </p:txBody>
      </p:sp>
      <p:sp>
        <p:nvSpPr>
          <p:cNvPr id="17" name="TextBox 16"/>
          <p:cNvSpPr txBox="1"/>
          <p:nvPr/>
        </p:nvSpPr>
        <p:spPr>
          <a:xfrm>
            <a:off x="857250" y="3238500"/>
            <a:ext cx="4095750" cy="209550"/>
          </a:xfrm>
          <a:prstGeom prst="rect">
            <a:avLst/>
          </a:prstGeom>
          <a:noFill/>
        </p:spPr>
        <p:txBody>
          <a:bodyPr wrap="square" anchor="t" lIns="0" rIns="0" tIns="0" bIns="0">
            <a:spAutoFit/>
          </a:bodyPr>
          <a:lstStyle/>
          <a:p>
            <a:r>
              <a:rPr sz="1200" b="0" i="0">
                <a:solidFill>
                  <a:srgbClr val="AAB3BC"/>
                </a:solidFill>
                <a:latin typeface="Helvetica Neue"/>
              </a:rPr>
              <a:t>builder · toolchain · sandbox · privileges · outputs</a:t>
            </a:r>
          </a:p>
        </p:txBody>
      </p:sp>
      <p:sp>
        <p:nvSpPr>
          <p:cNvPr id="18" name="TextBox 17"/>
          <p:cNvSpPr txBox="1"/>
          <p:nvPr/>
        </p:nvSpPr>
        <p:spPr>
          <a:xfrm>
            <a:off x="857250" y="3409950"/>
            <a:ext cx="4095750" cy="171450"/>
          </a:xfrm>
          <a:prstGeom prst="rect">
            <a:avLst/>
          </a:prstGeom>
          <a:noFill/>
        </p:spPr>
        <p:txBody>
          <a:bodyPr wrap="square" anchor="t" lIns="0" rIns="0" tIns="0" bIns="0">
            <a:spAutoFit/>
          </a:bodyPr>
          <a:lstStyle/>
          <a:p>
            <a:r>
              <a:rPr sz="1300" b="1" i="0">
                <a:solidFill>
                  <a:srgbClr val="FF6B35"/>
                </a:solidFill>
                <a:latin typeface="Helvetica Neue"/>
              </a:rPr>
              <a:t>cannot name a source bundle</a:t>
            </a:r>
          </a:p>
        </p:txBody>
      </p:sp>
      <p:sp>
        <p:nvSpPr>
          <p:cNvPr id="19" name="Rectangle 18"/>
          <p:cNvSpPr/>
          <p:nvPr/>
        </p:nvSpPr>
        <p:spPr>
          <a:xfrm>
            <a:off x="2095500" y="3676650"/>
            <a:ext cx="1019175" cy="38100"/>
          </a:xfrm>
          <a:prstGeom prst="rect">
            <a:avLst/>
          </a:prstGeom>
          <a:solidFill>
            <a:srgbClr val="FF6B3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Chevron 19"/>
          <p:cNvSpPr/>
          <p:nvPr/>
        </p:nvSpPr>
        <p:spPr>
          <a:xfrm>
            <a:off x="3057525" y="3600450"/>
            <a:ext cx="180975" cy="190500"/>
          </a:xfrm>
          <a:prstGeom prst="chevron">
            <a:avLst/>
          </a:prstGeom>
          <a:solidFill>
            <a:srgbClr val="FF6B3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Rounded Rectangle 20"/>
          <p:cNvSpPr/>
          <p:nvPr/>
        </p:nvSpPr>
        <p:spPr>
          <a:xfrm>
            <a:off x="666750" y="3848100"/>
            <a:ext cx="4476750" cy="552450"/>
          </a:xfrm>
          <a:prstGeom prst="roundRect">
            <a:avLst>
              <a:gd name="adj" fmla="val 9000"/>
            </a:avLst>
          </a:prstGeom>
          <a:solidFill>
            <a:srgbClr val="1A1F2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TextBox 21"/>
          <p:cNvSpPr txBox="1"/>
          <p:nvPr/>
        </p:nvSpPr>
        <p:spPr>
          <a:xfrm>
            <a:off x="857250" y="4000500"/>
            <a:ext cx="4095750" cy="285750"/>
          </a:xfrm>
          <a:prstGeom prst="rect">
            <a:avLst/>
          </a:prstGeom>
          <a:noFill/>
        </p:spPr>
        <p:txBody>
          <a:bodyPr wrap="square" anchor="t" lIns="0" rIns="0" tIns="0" bIns="0">
            <a:normAutofit/>
          </a:bodyPr>
          <a:lstStyle/>
          <a:p>
            <a:r>
              <a:rPr sz="1300" b="0" i="0">
                <a:solidFill>
                  <a:srgbClr val="EEF1F3"/>
                </a:solidFill>
                <a:latin typeface="Helvetica Neue"/>
              </a:rPr>
              <a:t>Generated tree + tests + SBOM admit a source-bound BuildRequest</a:t>
            </a:r>
          </a:p>
        </p:txBody>
      </p:sp>
      <p:sp>
        <p:nvSpPr>
          <p:cNvPr id="23" name="TextBox 22"/>
          <p:cNvSpPr txBox="1"/>
          <p:nvPr/>
        </p:nvSpPr>
        <p:spPr>
          <a:xfrm>
            <a:off x="666750" y="4552950"/>
            <a:ext cx="3429000" cy="190500"/>
          </a:xfrm>
          <a:prstGeom prst="rect">
            <a:avLst/>
          </a:prstGeom>
          <a:noFill/>
        </p:spPr>
        <p:txBody>
          <a:bodyPr wrap="square" anchor="t" lIns="0" rIns="0" tIns="0" bIns="0">
            <a:spAutoFit/>
          </a:bodyPr>
          <a:lstStyle/>
          <a:p>
            <a:r>
              <a:rPr sz="1300" b="1" i="0">
                <a:solidFill>
                  <a:srgbClr val="65707C"/>
                </a:solidFill>
                <a:latin typeface="Helvetica Neue"/>
              </a:rPr>
              <a:t>ISOLATION LADDER</a:t>
            </a:r>
          </a:p>
        </p:txBody>
      </p:sp>
      <p:sp>
        <p:nvSpPr>
          <p:cNvPr id="24" name="Rounded Rectangle 23"/>
          <p:cNvSpPr/>
          <p:nvPr/>
        </p:nvSpPr>
        <p:spPr>
          <a:xfrm>
            <a:off x="666750" y="4800600"/>
            <a:ext cx="1409700" cy="666750"/>
          </a:xfrm>
          <a:prstGeom prst="roundRect">
            <a:avLst>
              <a:gd name="adj" fmla="val 9000"/>
            </a:avLst>
          </a:prstGeom>
          <a:solidFill>
            <a:srgbClr val="23282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Rectangle 24"/>
          <p:cNvSpPr/>
          <p:nvPr/>
        </p:nvSpPr>
        <p:spPr>
          <a:xfrm>
            <a:off x="666750" y="4800600"/>
            <a:ext cx="1409700" cy="38100"/>
          </a:xfrm>
          <a:prstGeom prst="rect">
            <a:avLst/>
          </a:prstGeom>
          <a:solidFill>
            <a:srgbClr val="F47C7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6" name="TextBox 25"/>
          <p:cNvSpPr txBox="1"/>
          <p:nvPr/>
        </p:nvSpPr>
        <p:spPr>
          <a:xfrm>
            <a:off x="742950" y="4914900"/>
            <a:ext cx="1257300" cy="209550"/>
          </a:xfrm>
          <a:prstGeom prst="rect">
            <a:avLst/>
          </a:prstGeom>
          <a:noFill/>
        </p:spPr>
        <p:txBody>
          <a:bodyPr wrap="square" anchor="t" lIns="0" rIns="0" tIns="0" bIns="0">
            <a:normAutofit/>
          </a:bodyPr>
          <a:lstStyle/>
          <a:p>
            <a:pPr algn="ctr"/>
            <a:r>
              <a:rPr sz="1100" b="1" i="0">
                <a:solidFill>
                  <a:srgbClr val="FFFFFF"/>
                </a:solidFill>
                <a:latin typeface="Courier New"/>
              </a:rPr>
              <a:t>host-yolo</a:t>
            </a:r>
          </a:p>
        </p:txBody>
      </p:sp>
      <p:sp>
        <p:nvSpPr>
          <p:cNvPr id="27" name="TextBox 26"/>
          <p:cNvSpPr txBox="1"/>
          <p:nvPr/>
        </p:nvSpPr>
        <p:spPr>
          <a:xfrm>
            <a:off x="742950" y="5143500"/>
            <a:ext cx="1257300" cy="266700"/>
          </a:xfrm>
          <a:prstGeom prst="rect">
            <a:avLst/>
          </a:prstGeom>
          <a:noFill/>
        </p:spPr>
        <p:txBody>
          <a:bodyPr wrap="square" anchor="t" lIns="0" rIns="0" tIns="0" bIns="0">
            <a:normAutofit/>
          </a:bodyPr>
          <a:lstStyle/>
          <a:p>
            <a:pPr algn="ctr"/>
            <a:r>
              <a:rPr sz="1100" b="0" i="0">
                <a:solidFill>
                  <a:srgbClr val="AAB3BC"/>
                </a:solidFill>
                <a:latin typeface="Helvetica Neue"/>
              </a:rPr>
              <a:t>no containment</a:t>
            </a:r>
          </a:p>
        </p:txBody>
      </p:sp>
      <p:sp>
        <p:nvSpPr>
          <p:cNvPr id="28" name="Rounded Rectangle 27"/>
          <p:cNvSpPr/>
          <p:nvPr/>
        </p:nvSpPr>
        <p:spPr>
          <a:xfrm>
            <a:off x="2171700" y="4800600"/>
            <a:ext cx="1409700" cy="666750"/>
          </a:xfrm>
          <a:prstGeom prst="roundRect">
            <a:avLst>
              <a:gd name="adj" fmla="val 9000"/>
            </a:avLst>
          </a:prstGeom>
          <a:solidFill>
            <a:srgbClr val="23282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9" name="Rectangle 28"/>
          <p:cNvSpPr/>
          <p:nvPr/>
        </p:nvSpPr>
        <p:spPr>
          <a:xfrm>
            <a:off x="2171700" y="4800600"/>
            <a:ext cx="1409700" cy="38100"/>
          </a:xfrm>
          <a:prstGeom prst="rect">
            <a:avLst/>
          </a:prstGeom>
          <a:solidFill>
            <a:srgbClr val="FF6B3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0" name="TextBox 29"/>
          <p:cNvSpPr txBox="1"/>
          <p:nvPr/>
        </p:nvSpPr>
        <p:spPr>
          <a:xfrm>
            <a:off x="2247900" y="4914900"/>
            <a:ext cx="1257300" cy="209550"/>
          </a:xfrm>
          <a:prstGeom prst="rect">
            <a:avLst/>
          </a:prstGeom>
          <a:noFill/>
        </p:spPr>
        <p:txBody>
          <a:bodyPr wrap="square" anchor="t" lIns="0" rIns="0" tIns="0" bIns="0">
            <a:normAutofit/>
          </a:bodyPr>
          <a:lstStyle/>
          <a:p>
            <a:pPr algn="ctr"/>
            <a:r>
              <a:rPr sz="1100" b="1" i="0">
                <a:solidFill>
                  <a:srgbClr val="FFFFFF"/>
                </a:solidFill>
                <a:latin typeface="Courier New"/>
              </a:rPr>
              <a:t>process-limited</a:t>
            </a:r>
          </a:p>
        </p:txBody>
      </p:sp>
      <p:sp>
        <p:nvSpPr>
          <p:cNvPr id="31" name="TextBox 30"/>
          <p:cNvSpPr txBox="1"/>
          <p:nvPr/>
        </p:nvSpPr>
        <p:spPr>
          <a:xfrm>
            <a:off x="2247900" y="5143500"/>
            <a:ext cx="1257300" cy="266700"/>
          </a:xfrm>
          <a:prstGeom prst="rect">
            <a:avLst/>
          </a:prstGeom>
          <a:noFill/>
        </p:spPr>
        <p:txBody>
          <a:bodyPr wrap="square" anchor="t" lIns="0" rIns="0" tIns="0" bIns="0">
            <a:normAutofit/>
          </a:bodyPr>
          <a:lstStyle/>
          <a:p>
            <a:pPr algn="ctr"/>
            <a:r>
              <a:rPr sz="1100" b="0" i="0">
                <a:solidFill>
                  <a:srgbClr val="AAB3BC"/>
                </a:solidFill>
                <a:latin typeface="Helvetica Neue"/>
              </a:rPr>
              <a:t>limits, not a security boundary</a:t>
            </a:r>
          </a:p>
        </p:txBody>
      </p:sp>
      <p:sp>
        <p:nvSpPr>
          <p:cNvPr id="32" name="Rounded Rectangle 31"/>
          <p:cNvSpPr/>
          <p:nvPr/>
        </p:nvSpPr>
        <p:spPr>
          <a:xfrm>
            <a:off x="3676650" y="4800600"/>
            <a:ext cx="1409700" cy="666750"/>
          </a:xfrm>
          <a:prstGeom prst="roundRect">
            <a:avLst>
              <a:gd name="adj" fmla="val 9000"/>
            </a:avLst>
          </a:prstGeom>
          <a:solidFill>
            <a:srgbClr val="23282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3" name="Rectangle 32"/>
          <p:cNvSpPr/>
          <p:nvPr/>
        </p:nvSpPr>
        <p:spPr>
          <a:xfrm>
            <a:off x="3676650" y="4800600"/>
            <a:ext cx="1409700" cy="38100"/>
          </a:xfrm>
          <a:prstGeom prst="rect">
            <a:avLst/>
          </a:prstGeom>
          <a:solidFill>
            <a:srgbClr val="7BC6A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4" name="TextBox 33"/>
          <p:cNvSpPr txBox="1"/>
          <p:nvPr/>
        </p:nvSpPr>
        <p:spPr>
          <a:xfrm>
            <a:off x="3752850" y="4914900"/>
            <a:ext cx="1257300" cy="209550"/>
          </a:xfrm>
          <a:prstGeom prst="rect">
            <a:avLst/>
          </a:prstGeom>
          <a:noFill/>
        </p:spPr>
        <p:txBody>
          <a:bodyPr wrap="square" anchor="t" lIns="0" rIns="0" tIns="0" bIns="0">
            <a:normAutofit/>
          </a:bodyPr>
          <a:lstStyle/>
          <a:p>
            <a:pPr algn="ctr"/>
            <a:r>
              <a:rPr sz="1100" b="1" i="0">
                <a:solidFill>
                  <a:srgbClr val="FFFFFF"/>
                </a:solidFill>
                <a:latin typeface="Courier New"/>
              </a:rPr>
              <a:t>os-sandboxed</a:t>
            </a:r>
          </a:p>
        </p:txBody>
      </p:sp>
      <p:sp>
        <p:nvSpPr>
          <p:cNvPr id="35" name="TextBox 34"/>
          <p:cNvSpPr txBox="1"/>
          <p:nvPr/>
        </p:nvSpPr>
        <p:spPr>
          <a:xfrm>
            <a:off x="3752850" y="5143500"/>
            <a:ext cx="1257300" cy="266700"/>
          </a:xfrm>
          <a:prstGeom prst="rect">
            <a:avLst/>
          </a:prstGeom>
          <a:noFill/>
        </p:spPr>
        <p:txBody>
          <a:bodyPr wrap="square" anchor="t" lIns="0" rIns="0" tIns="0" bIns="0">
            <a:normAutofit/>
          </a:bodyPr>
          <a:lstStyle/>
          <a:p>
            <a:pPr algn="ctr"/>
            <a:r>
              <a:rPr sz="1100" b="0" i="0">
                <a:solidFill>
                  <a:srgbClr val="AAB3BC"/>
                </a:solidFill>
                <a:latin typeface="Helvetica Neue"/>
              </a:rPr>
              <a:t>OS-enforced controls</a:t>
            </a:r>
          </a:p>
        </p:txBody>
      </p:sp>
      <p:sp>
        <p:nvSpPr>
          <p:cNvPr id="36" name="Rounded Rectangle 35"/>
          <p:cNvSpPr/>
          <p:nvPr/>
        </p:nvSpPr>
        <p:spPr>
          <a:xfrm>
            <a:off x="666750" y="6172200"/>
            <a:ext cx="10858500" cy="342900"/>
          </a:xfrm>
          <a:prstGeom prst="roundRect">
            <a:avLst>
              <a:gd name="adj" fmla="val 50000"/>
            </a:avLst>
          </a:prstGeom>
          <a:solidFill>
            <a:srgbClr val="3A2A2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7" name="TextBox 36"/>
          <p:cNvSpPr txBox="1"/>
          <p:nvPr/>
        </p:nvSpPr>
        <p:spPr>
          <a:xfrm>
            <a:off x="857250" y="6248400"/>
            <a:ext cx="10477500" cy="209550"/>
          </a:xfrm>
          <a:prstGeom prst="rect">
            <a:avLst/>
          </a:prstGeom>
          <a:noFill/>
        </p:spPr>
        <p:txBody>
          <a:bodyPr wrap="square" anchor="t" lIns="0" rIns="0" tIns="0" bIns="0">
            <a:normAutofit/>
          </a:bodyPr>
          <a:lstStyle/>
          <a:p>
            <a:pPr algn="ctr"/>
            <a:r>
              <a:rPr sz="1300" b="1" i="0">
                <a:solidFill>
                  <a:srgbClr val="FF9B66"/>
                </a:solidFill>
                <a:latin typeface="Helvetica Neue"/>
              </a:rPr>
              <a:t>Live samples run with explicit YOLO as the host user. Production containment is an architecture contract — not a shipped backend.</a:t>
            </a:r>
          </a:p>
        </p:txBody>
      </p:sp>
      <p:sp>
        <p:nvSpPr>
          <p:cNvPr id="38" name="TextBox 37"/>
          <p:cNvSpPr txBox="1"/>
          <p:nvPr/>
        </p:nvSpPr>
        <p:spPr>
          <a:xfrm>
            <a:off x="666750" y="6648450"/>
            <a:ext cx="1428750" cy="152400"/>
          </a:xfrm>
          <a:prstGeom prst="rect">
            <a:avLst/>
          </a:prstGeom>
          <a:noFill/>
        </p:spPr>
        <p:txBody>
          <a:bodyPr wrap="square" anchor="t" lIns="0" rIns="0" tIns="0" bIns="0">
            <a:spAutoFit/>
          </a:bodyPr>
          <a:lstStyle/>
          <a:p>
            <a:r>
              <a:rPr sz="1100" b="1" i="0">
                <a:solidFill>
                  <a:srgbClr val="AAB3BC"/>
                </a:solidFill>
                <a:latin typeface="Helvetica Neue"/>
              </a:rPr>
              <a:t>LITERATE-AI</a:t>
            </a:r>
          </a:p>
        </p:txBody>
      </p:sp>
      <p:sp>
        <p:nvSpPr>
          <p:cNvPr id="39" name="Rectangle 38"/>
          <p:cNvSpPr/>
          <p:nvPr/>
        </p:nvSpPr>
        <p:spPr>
          <a:xfrm>
            <a:off x="10287000" y="6705600"/>
            <a:ext cx="1143000" cy="28575"/>
          </a:xfrm>
          <a:prstGeom prst="rect">
            <a:avLst/>
          </a:prstGeom>
          <a:solidFill>
            <a:srgbClr val="23282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0" name="Rectangle 39"/>
          <p:cNvSpPr/>
          <p:nvPr/>
        </p:nvSpPr>
        <p:spPr>
          <a:xfrm>
            <a:off x="10287000" y="6705600"/>
            <a:ext cx="483577" cy="28575"/>
          </a:xfrm>
          <a:prstGeom prst="rect">
            <a:avLst/>
          </a:prstGeom>
          <a:solidFill>
            <a:srgbClr val="FF6B3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2000" cy="6858000"/>
          </a:xfrm>
          <a:prstGeom prst="rect">
            <a:avLst/>
          </a:prstGeom>
          <a:solidFill>
            <a:srgbClr val="10131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3" name="Picture 2" descr="image.jpg"/>
          <p:cNvPicPr>
            <a:picLocks noChangeAspect="1"/>
          </p:cNvPicPr>
          <p:nvPr/>
        </p:nvPicPr>
        <p:blipFill>
          <a:blip r:embed="rId2"/>
          <a:stretch>
            <a:fillRect/>
          </a:stretch>
        </p:blipFill>
        <p:spPr>
          <a:xfrm>
            <a:off x="0" y="0"/>
            <a:ext cx="12192000" cy="6858000"/>
          </a:xfrm>
          <a:prstGeom prst="rect">
            <a:avLst/>
          </a:prstGeom>
        </p:spPr>
      </p:pic>
      <p:sp>
        <p:nvSpPr>
          <p:cNvPr id="4" name="Rectangle 3"/>
          <p:cNvSpPr/>
          <p:nvPr/>
        </p:nvSpPr>
        <p:spPr>
          <a:xfrm>
            <a:off x="0" y="0"/>
            <a:ext cx="5905500" cy="6858000"/>
          </a:xfrm>
          <a:prstGeom prst="rect">
            <a:avLst/>
          </a:prstGeom>
          <a:solidFill>
            <a:srgbClr val="101317">
              <a:alpha val="58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ounded Rectangle 4"/>
          <p:cNvSpPr/>
          <p:nvPr/>
        </p:nvSpPr>
        <p:spPr>
          <a:xfrm>
            <a:off x="666750" y="266700"/>
            <a:ext cx="1257300" cy="304800"/>
          </a:xfrm>
          <a:prstGeom prst="roundRect">
            <a:avLst>
              <a:gd name="adj" fmla="val 50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62000" y="323850"/>
            <a:ext cx="1066800" cy="190500"/>
          </a:xfrm>
          <a:prstGeom prst="rect">
            <a:avLst/>
          </a:prstGeom>
          <a:noFill/>
        </p:spPr>
        <p:txBody>
          <a:bodyPr wrap="square" anchor="t" lIns="0" rIns="0" tIns="0" bIns="0">
            <a:normAutofit/>
          </a:bodyPr>
          <a:lstStyle/>
          <a:p>
            <a:pPr algn="ctr"/>
            <a:r>
              <a:rPr sz="1300" b="1" i="0">
                <a:solidFill>
                  <a:srgbClr val="101317"/>
                </a:solidFill>
                <a:latin typeface="Helvetica Neue"/>
              </a:rPr>
              <a:t>LITERATE-AI</a:t>
            </a:r>
          </a:p>
        </p:txBody>
      </p:sp>
      <p:sp>
        <p:nvSpPr>
          <p:cNvPr id="7" name="TextBox 6"/>
          <p:cNvSpPr txBox="1"/>
          <p:nvPr/>
        </p:nvSpPr>
        <p:spPr>
          <a:xfrm>
            <a:off x="11144250" y="304800"/>
            <a:ext cx="381000" cy="209550"/>
          </a:xfrm>
          <a:prstGeom prst="rect">
            <a:avLst/>
          </a:prstGeom>
          <a:noFill/>
        </p:spPr>
        <p:txBody>
          <a:bodyPr wrap="square" anchor="t" lIns="0" rIns="0" tIns="0" bIns="0">
            <a:spAutoFit/>
          </a:bodyPr>
          <a:lstStyle/>
          <a:p>
            <a:pPr algn="r"/>
            <a:r>
              <a:rPr sz="1300" b="1" i="0">
                <a:solidFill>
                  <a:srgbClr val="FFFFFF"/>
                </a:solidFill>
                <a:latin typeface="Helvetica Neue"/>
              </a:rPr>
              <a:t>12</a:t>
            </a:r>
          </a:p>
        </p:txBody>
      </p:sp>
      <p:sp>
        <p:nvSpPr>
          <p:cNvPr id="8" name="TextBox 7"/>
          <p:cNvSpPr txBox="1"/>
          <p:nvPr/>
        </p:nvSpPr>
        <p:spPr>
          <a:xfrm>
            <a:off x="666750" y="742950"/>
            <a:ext cx="10858500" cy="800100"/>
          </a:xfrm>
          <a:prstGeom prst="rect">
            <a:avLst/>
          </a:prstGeom>
          <a:noFill/>
        </p:spPr>
        <p:txBody>
          <a:bodyPr wrap="square" anchor="t" lIns="0" rIns="0" tIns="0" bIns="0">
            <a:normAutofit/>
          </a:bodyPr>
          <a:lstStyle/>
          <a:p>
            <a:r>
              <a:rPr sz="3800" b="1" i="0">
                <a:solidFill>
                  <a:srgbClr val="FFFFFF"/>
                </a:solidFill>
                <a:latin typeface="Helvetica Neue"/>
              </a:rPr>
              <a:t>Correctness ships with the artifact.</a:t>
            </a:r>
          </a:p>
        </p:txBody>
      </p:sp>
      <p:sp>
        <p:nvSpPr>
          <p:cNvPr id="9" name="TextBox 8"/>
          <p:cNvSpPr txBox="1"/>
          <p:nvPr/>
        </p:nvSpPr>
        <p:spPr>
          <a:xfrm>
            <a:off x="685800" y="1600200"/>
            <a:ext cx="10477500" cy="647700"/>
          </a:xfrm>
          <a:prstGeom prst="rect">
            <a:avLst/>
          </a:prstGeom>
          <a:noFill/>
        </p:spPr>
        <p:txBody>
          <a:bodyPr wrap="square" anchor="t" lIns="0" rIns="0" tIns="0" bIns="0">
            <a:normAutofit/>
          </a:bodyPr>
          <a:lstStyle/>
          <a:p>
            <a:r>
              <a:rPr sz="1700" b="0" i="0">
                <a:solidFill>
                  <a:srgbClr val="AAB3BC"/>
                </a:solidFill>
                <a:latin typeface="Helvetica Neue"/>
              </a:rPr>
              <a:t>Source plus the evidence to trust, review, release, and reproduce it. Failed steps retain diagnostics; successful steps clean up.</a:t>
            </a:r>
          </a:p>
        </p:txBody>
      </p:sp>
      <p:sp>
        <p:nvSpPr>
          <p:cNvPr id="10" name="Rectangle 9"/>
          <p:cNvSpPr/>
          <p:nvPr/>
        </p:nvSpPr>
        <p:spPr>
          <a:xfrm>
            <a:off x="666750" y="2362200"/>
            <a:ext cx="838200" cy="57150"/>
          </a:xfrm>
          <a:prstGeom prst="rect">
            <a:avLst/>
          </a:prstGeom>
          <a:solidFill>
            <a:srgbClr val="FF6B3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Rectangle 10"/>
          <p:cNvSpPr/>
          <p:nvPr/>
        </p:nvSpPr>
        <p:spPr>
          <a:xfrm>
            <a:off x="666750" y="2647950"/>
            <a:ext cx="76200" cy="666750"/>
          </a:xfrm>
          <a:prstGeom prst="rect">
            <a:avLst/>
          </a:prstGeom>
          <a:solidFill>
            <a:srgbClr val="FF6B3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914400" y="2647950"/>
            <a:ext cx="3810000" cy="266700"/>
          </a:xfrm>
          <a:prstGeom prst="rect">
            <a:avLst/>
          </a:prstGeom>
          <a:noFill/>
        </p:spPr>
        <p:txBody>
          <a:bodyPr wrap="square" anchor="t" lIns="0" rIns="0" tIns="0" bIns="0">
            <a:spAutoFit/>
          </a:bodyPr>
          <a:lstStyle/>
          <a:p>
            <a:r>
              <a:rPr sz="2200" b="1" i="0">
                <a:solidFill>
                  <a:srgbClr val="FFFFFF"/>
                </a:solidFill>
                <a:latin typeface="Helvetica Neue"/>
              </a:rPr>
              <a:t>BEHAVIOR</a:t>
            </a:r>
          </a:p>
        </p:txBody>
      </p:sp>
      <p:sp>
        <p:nvSpPr>
          <p:cNvPr id="13" name="TextBox 12"/>
          <p:cNvSpPr txBox="1"/>
          <p:nvPr/>
        </p:nvSpPr>
        <p:spPr>
          <a:xfrm>
            <a:off x="914400" y="2952750"/>
            <a:ext cx="3810000" cy="266700"/>
          </a:xfrm>
          <a:prstGeom prst="rect">
            <a:avLst/>
          </a:prstGeom>
          <a:noFill/>
        </p:spPr>
        <p:txBody>
          <a:bodyPr wrap="square" anchor="t" lIns="0" rIns="0" tIns="0" bIns="0">
            <a:spAutoFit/>
          </a:bodyPr>
          <a:lstStyle/>
          <a:p>
            <a:r>
              <a:rPr sz="1600" b="0" i="0">
                <a:solidFill>
                  <a:srgbClr val="EEF1F3"/>
                </a:solidFill>
                <a:latin typeface="Helvetica Neue"/>
              </a:rPr>
              <a:t>Tests + bounded execution</a:t>
            </a:r>
          </a:p>
        </p:txBody>
      </p:sp>
      <p:sp>
        <p:nvSpPr>
          <p:cNvPr id="14" name="Rectangle 13"/>
          <p:cNvSpPr/>
          <p:nvPr/>
        </p:nvSpPr>
        <p:spPr>
          <a:xfrm>
            <a:off x="666750" y="3524250"/>
            <a:ext cx="76200" cy="666750"/>
          </a:xfrm>
          <a:prstGeom prst="rect">
            <a:avLst/>
          </a:prstGeom>
          <a:solidFill>
            <a:srgbClr val="72B7D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914400" y="3524250"/>
            <a:ext cx="3810000" cy="266700"/>
          </a:xfrm>
          <a:prstGeom prst="rect">
            <a:avLst/>
          </a:prstGeom>
          <a:noFill/>
        </p:spPr>
        <p:txBody>
          <a:bodyPr wrap="square" anchor="t" lIns="0" rIns="0" tIns="0" bIns="0">
            <a:spAutoFit/>
          </a:bodyPr>
          <a:lstStyle/>
          <a:p>
            <a:r>
              <a:rPr sz="2200" b="1" i="0">
                <a:solidFill>
                  <a:srgbClr val="FFFFFF"/>
                </a:solidFill>
                <a:latin typeface="Helvetica Neue"/>
              </a:rPr>
              <a:t>INTENT</a:t>
            </a:r>
          </a:p>
        </p:txBody>
      </p:sp>
      <p:sp>
        <p:nvSpPr>
          <p:cNvPr id="16" name="TextBox 15"/>
          <p:cNvSpPr txBox="1"/>
          <p:nvPr/>
        </p:nvSpPr>
        <p:spPr>
          <a:xfrm>
            <a:off x="914400" y="3829050"/>
            <a:ext cx="3810000" cy="266700"/>
          </a:xfrm>
          <a:prstGeom prst="rect">
            <a:avLst/>
          </a:prstGeom>
          <a:noFill/>
        </p:spPr>
        <p:txBody>
          <a:bodyPr wrap="square" anchor="t" lIns="0" rIns="0" tIns="0" bIns="0">
            <a:spAutoFit/>
          </a:bodyPr>
          <a:lstStyle/>
          <a:p>
            <a:r>
              <a:rPr sz="1600" b="0" i="0">
                <a:solidFill>
                  <a:srgbClr val="EEF1F3"/>
                </a:solidFill>
                <a:latin typeface="Helvetica Neue"/>
              </a:rPr>
              <a:t>Independent acceptance</a:t>
            </a:r>
          </a:p>
        </p:txBody>
      </p:sp>
      <p:sp>
        <p:nvSpPr>
          <p:cNvPr id="17" name="Rectangle 16"/>
          <p:cNvSpPr/>
          <p:nvPr/>
        </p:nvSpPr>
        <p:spPr>
          <a:xfrm>
            <a:off x="666750" y="4400550"/>
            <a:ext cx="76200" cy="666750"/>
          </a:xfrm>
          <a:prstGeom prst="rect">
            <a:avLst/>
          </a:prstGeom>
          <a:solidFill>
            <a:srgbClr val="7BC6A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914400" y="4400550"/>
            <a:ext cx="3810000" cy="266700"/>
          </a:xfrm>
          <a:prstGeom prst="rect">
            <a:avLst/>
          </a:prstGeom>
          <a:noFill/>
        </p:spPr>
        <p:txBody>
          <a:bodyPr wrap="square" anchor="t" lIns="0" rIns="0" tIns="0" bIns="0">
            <a:spAutoFit/>
          </a:bodyPr>
          <a:lstStyle/>
          <a:p>
            <a:r>
              <a:rPr sz="2200" b="1" i="0">
                <a:solidFill>
                  <a:srgbClr val="FFFFFF"/>
                </a:solidFill>
                <a:latin typeface="Helvetica Neue"/>
              </a:rPr>
              <a:t>PROVENANCE</a:t>
            </a:r>
          </a:p>
        </p:txBody>
      </p:sp>
      <p:sp>
        <p:nvSpPr>
          <p:cNvPr id="19" name="TextBox 18"/>
          <p:cNvSpPr txBox="1"/>
          <p:nvPr/>
        </p:nvSpPr>
        <p:spPr>
          <a:xfrm>
            <a:off x="914400" y="4705350"/>
            <a:ext cx="3810000" cy="266700"/>
          </a:xfrm>
          <a:prstGeom prst="rect">
            <a:avLst/>
          </a:prstGeom>
          <a:noFill/>
        </p:spPr>
        <p:txBody>
          <a:bodyPr wrap="square" anchor="t" lIns="0" rIns="0" tIns="0" bIns="0">
            <a:spAutoFit/>
          </a:bodyPr>
          <a:lstStyle/>
          <a:p>
            <a:r>
              <a:rPr sz="1600" b="0" i="0">
                <a:solidFill>
                  <a:srgbClr val="EEF1F3"/>
                </a:solidFill>
                <a:latin typeface="Helvetica Neue"/>
              </a:rPr>
              <a:t>SBOMs + retained pointers</a:t>
            </a:r>
          </a:p>
        </p:txBody>
      </p:sp>
      <p:sp>
        <p:nvSpPr>
          <p:cNvPr id="20" name="Rounded Rectangle 19"/>
          <p:cNvSpPr/>
          <p:nvPr/>
        </p:nvSpPr>
        <p:spPr>
          <a:xfrm>
            <a:off x="666750" y="6172200"/>
            <a:ext cx="10858500" cy="342900"/>
          </a:xfrm>
          <a:prstGeom prst="roundRect">
            <a:avLst>
              <a:gd name="adj" fmla="val 50000"/>
            </a:avLst>
          </a:prstGeom>
          <a:solidFill>
            <a:srgbClr val="FF6B3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857250" y="6248400"/>
            <a:ext cx="10477500" cy="209550"/>
          </a:xfrm>
          <a:prstGeom prst="rect">
            <a:avLst/>
          </a:prstGeom>
          <a:noFill/>
        </p:spPr>
        <p:txBody>
          <a:bodyPr wrap="square" anchor="t" lIns="0" rIns="0" tIns="0" bIns="0">
            <a:normAutofit/>
          </a:bodyPr>
          <a:lstStyle/>
          <a:p>
            <a:pPr algn="ctr"/>
            <a:r>
              <a:rPr sz="1300" b="1" i="0">
                <a:solidFill>
                  <a:srgbClr val="101317"/>
                </a:solidFill>
                <a:latin typeface="Helvetica Neue"/>
              </a:rPr>
              <a:t>Acceptance is a property of the release — not a memory of the process.</a:t>
            </a:r>
          </a:p>
        </p:txBody>
      </p:sp>
      <p:sp>
        <p:nvSpPr>
          <p:cNvPr id="22" name="TextBox 21"/>
          <p:cNvSpPr txBox="1"/>
          <p:nvPr/>
        </p:nvSpPr>
        <p:spPr>
          <a:xfrm>
            <a:off x="666750" y="6648450"/>
            <a:ext cx="1428750" cy="152400"/>
          </a:xfrm>
          <a:prstGeom prst="rect">
            <a:avLst/>
          </a:prstGeom>
          <a:noFill/>
        </p:spPr>
        <p:txBody>
          <a:bodyPr wrap="square" anchor="t" lIns="0" rIns="0" tIns="0" bIns="0">
            <a:spAutoFit/>
          </a:bodyPr>
          <a:lstStyle/>
          <a:p>
            <a:r>
              <a:rPr sz="1100" b="1" i="0">
                <a:solidFill>
                  <a:srgbClr val="AAB3BC"/>
                </a:solidFill>
                <a:latin typeface="Helvetica Neue"/>
              </a:rPr>
              <a:t>LITERATE-AI</a:t>
            </a:r>
          </a:p>
        </p:txBody>
      </p:sp>
      <p:sp>
        <p:nvSpPr>
          <p:cNvPr id="23" name="Rectangle 22"/>
          <p:cNvSpPr/>
          <p:nvPr/>
        </p:nvSpPr>
        <p:spPr>
          <a:xfrm>
            <a:off x="10287000" y="6705600"/>
            <a:ext cx="1143000" cy="28575"/>
          </a:xfrm>
          <a:prstGeom prst="rect">
            <a:avLst/>
          </a:prstGeom>
          <a:solidFill>
            <a:srgbClr val="23282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Rectangle 23"/>
          <p:cNvSpPr/>
          <p:nvPr/>
        </p:nvSpPr>
        <p:spPr>
          <a:xfrm>
            <a:off x="10287000" y="6705600"/>
            <a:ext cx="527538" cy="28575"/>
          </a:xfrm>
          <a:prstGeom prst="rect">
            <a:avLst/>
          </a:prstGeom>
          <a:solidFill>
            <a:srgbClr val="FF6B3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2000" cy="6858000"/>
          </a:xfrm>
          <a:prstGeom prst="rect">
            <a:avLst/>
          </a:prstGeom>
          <a:solidFill>
            <a:srgbClr val="10131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ounded Rectangle 2"/>
          <p:cNvSpPr/>
          <p:nvPr/>
        </p:nvSpPr>
        <p:spPr>
          <a:xfrm>
            <a:off x="666750" y="266700"/>
            <a:ext cx="1257300" cy="304800"/>
          </a:xfrm>
          <a:prstGeom prst="roundRect">
            <a:avLst>
              <a:gd name="adj" fmla="val 50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762000" y="323850"/>
            <a:ext cx="1066800" cy="190500"/>
          </a:xfrm>
          <a:prstGeom prst="rect">
            <a:avLst/>
          </a:prstGeom>
          <a:noFill/>
        </p:spPr>
        <p:txBody>
          <a:bodyPr wrap="square" anchor="t" lIns="0" rIns="0" tIns="0" bIns="0">
            <a:normAutofit/>
          </a:bodyPr>
          <a:lstStyle/>
          <a:p>
            <a:pPr algn="ctr"/>
            <a:r>
              <a:rPr sz="1300" b="1" i="0">
                <a:solidFill>
                  <a:srgbClr val="101317"/>
                </a:solidFill>
                <a:latin typeface="Helvetica Neue"/>
              </a:rPr>
              <a:t>LITERATE-AI</a:t>
            </a:r>
          </a:p>
        </p:txBody>
      </p:sp>
      <p:sp>
        <p:nvSpPr>
          <p:cNvPr id="5" name="TextBox 4"/>
          <p:cNvSpPr txBox="1"/>
          <p:nvPr/>
        </p:nvSpPr>
        <p:spPr>
          <a:xfrm>
            <a:off x="11144250" y="304800"/>
            <a:ext cx="381000" cy="209550"/>
          </a:xfrm>
          <a:prstGeom prst="rect">
            <a:avLst/>
          </a:prstGeom>
          <a:noFill/>
        </p:spPr>
        <p:txBody>
          <a:bodyPr wrap="square" anchor="t" lIns="0" rIns="0" tIns="0" bIns="0">
            <a:spAutoFit/>
          </a:bodyPr>
          <a:lstStyle/>
          <a:p>
            <a:pPr algn="r"/>
            <a:r>
              <a:rPr sz="1300" b="1" i="0">
                <a:solidFill>
                  <a:srgbClr val="FFFFFF"/>
                </a:solidFill>
                <a:latin typeface="Helvetica Neue"/>
              </a:rPr>
              <a:t>13</a:t>
            </a:r>
          </a:p>
        </p:txBody>
      </p:sp>
      <p:sp>
        <p:nvSpPr>
          <p:cNvPr id="6" name="TextBox 5"/>
          <p:cNvSpPr txBox="1"/>
          <p:nvPr/>
        </p:nvSpPr>
        <p:spPr>
          <a:xfrm>
            <a:off x="666750" y="742950"/>
            <a:ext cx="10858500" cy="800100"/>
          </a:xfrm>
          <a:prstGeom prst="rect">
            <a:avLst/>
          </a:prstGeom>
          <a:noFill/>
        </p:spPr>
        <p:txBody>
          <a:bodyPr wrap="square" anchor="t" lIns="0" rIns="0" tIns="0" bIns="0">
            <a:normAutofit/>
          </a:bodyPr>
          <a:lstStyle/>
          <a:p>
            <a:r>
              <a:rPr sz="3200" b="1" i="0">
                <a:solidFill>
                  <a:srgbClr val="FFFFFF"/>
                </a:solidFill>
                <a:latin typeface="Helvetica Neue"/>
              </a:rPr>
              <a:t>Applications are exact Component DAGs—not flattened prompts.</a:t>
            </a:r>
          </a:p>
        </p:txBody>
      </p:sp>
      <p:sp>
        <p:nvSpPr>
          <p:cNvPr id="7" name="TextBox 6"/>
          <p:cNvSpPr txBox="1"/>
          <p:nvPr/>
        </p:nvSpPr>
        <p:spPr>
          <a:xfrm>
            <a:off x="685800" y="1600200"/>
            <a:ext cx="10477500" cy="647700"/>
          </a:xfrm>
          <a:prstGeom prst="rect">
            <a:avLst/>
          </a:prstGeom>
          <a:noFill/>
        </p:spPr>
        <p:txBody>
          <a:bodyPr wrap="square" anchor="t" lIns="0" rIns="0" tIns="0" bIns="0">
            <a:normAutofit/>
          </a:bodyPr>
          <a:lstStyle/>
          <a:p>
            <a:r>
              <a:rPr sz="1700" b="0" i="0">
                <a:solidFill>
                  <a:srgbClr val="AAB3BC"/>
                </a:solidFill>
                <a:latin typeface="Helvetica Neue"/>
              </a:rPr>
              <a:t>The 0.9 durable split portfolio keeps upstream credentials, durable writes, read-only service, and browser presentation behind separate public contracts.</a:t>
            </a:r>
          </a:p>
        </p:txBody>
      </p:sp>
      <p:sp>
        <p:nvSpPr>
          <p:cNvPr id="8" name="Rectangle 7"/>
          <p:cNvSpPr/>
          <p:nvPr/>
        </p:nvSpPr>
        <p:spPr>
          <a:xfrm>
            <a:off x="666750" y="2362200"/>
            <a:ext cx="838200" cy="57150"/>
          </a:xfrm>
          <a:prstGeom prst="rect">
            <a:avLst/>
          </a:prstGeom>
          <a:solidFill>
            <a:srgbClr val="FF6B3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666750" y="2724150"/>
            <a:ext cx="4667250" cy="209550"/>
          </a:xfrm>
          <a:prstGeom prst="rect">
            <a:avLst/>
          </a:prstGeom>
          <a:noFill/>
        </p:spPr>
        <p:txBody>
          <a:bodyPr wrap="square" anchor="t" lIns="0" rIns="0" tIns="0" bIns="0">
            <a:spAutoFit/>
          </a:bodyPr>
          <a:lstStyle/>
          <a:p>
            <a:r>
              <a:rPr sz="1300" b="1" i="0">
                <a:solidFill>
                  <a:srgbClr val="FF9B66"/>
                </a:solidFill>
                <a:latin typeface="Helvetica Neue"/>
              </a:rPr>
              <a:t>ROOT 1 · COLLECTION</a:t>
            </a:r>
          </a:p>
        </p:txBody>
      </p:sp>
      <p:sp>
        <p:nvSpPr>
          <p:cNvPr id="10" name="TextBox 9"/>
          <p:cNvSpPr txBox="1"/>
          <p:nvPr/>
        </p:nvSpPr>
        <p:spPr>
          <a:xfrm>
            <a:off x="6191250" y="2724150"/>
            <a:ext cx="5048250" cy="209550"/>
          </a:xfrm>
          <a:prstGeom prst="rect">
            <a:avLst/>
          </a:prstGeom>
          <a:noFill/>
        </p:spPr>
        <p:txBody>
          <a:bodyPr wrap="square" anchor="t" lIns="0" rIns="0" tIns="0" bIns="0">
            <a:spAutoFit/>
          </a:bodyPr>
          <a:lstStyle/>
          <a:p>
            <a:r>
              <a:rPr sz="1300" b="1" i="0">
                <a:solidFill>
                  <a:srgbClr val="72B7D6"/>
                </a:solidFill>
                <a:latin typeface="Helvetica Neue"/>
              </a:rPr>
              <a:t>ROOT 2 · SERVING</a:t>
            </a:r>
          </a:p>
        </p:txBody>
      </p:sp>
      <p:sp>
        <p:nvSpPr>
          <p:cNvPr id="11" name="Rectangle 10"/>
          <p:cNvSpPr/>
          <p:nvPr/>
        </p:nvSpPr>
        <p:spPr>
          <a:xfrm>
            <a:off x="2667000" y="3829050"/>
            <a:ext cx="638175" cy="38100"/>
          </a:xfrm>
          <a:prstGeom prst="rect">
            <a:avLst/>
          </a:prstGeom>
          <a:solidFill>
            <a:srgbClr val="FF6B3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Chevron 11"/>
          <p:cNvSpPr/>
          <p:nvPr/>
        </p:nvSpPr>
        <p:spPr>
          <a:xfrm>
            <a:off x="3248025" y="3752850"/>
            <a:ext cx="180975" cy="190500"/>
          </a:xfrm>
          <a:prstGeom prst="chevron">
            <a:avLst/>
          </a:prstGeom>
          <a:solidFill>
            <a:srgbClr val="FF6B3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Rectangle 12"/>
          <p:cNvSpPr/>
          <p:nvPr/>
        </p:nvSpPr>
        <p:spPr>
          <a:xfrm>
            <a:off x="5524500" y="3829050"/>
            <a:ext cx="638175" cy="38100"/>
          </a:xfrm>
          <a:prstGeom prst="rect">
            <a:avLst/>
          </a:prstGeom>
          <a:solidFill>
            <a:srgbClr val="65707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Chevron 13"/>
          <p:cNvSpPr/>
          <p:nvPr/>
        </p:nvSpPr>
        <p:spPr>
          <a:xfrm>
            <a:off x="6105525" y="3752850"/>
            <a:ext cx="180975" cy="190500"/>
          </a:xfrm>
          <a:prstGeom prst="chevron">
            <a:avLst/>
          </a:prstGeom>
          <a:solidFill>
            <a:srgbClr val="65707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Rectangle 14"/>
          <p:cNvSpPr/>
          <p:nvPr/>
        </p:nvSpPr>
        <p:spPr>
          <a:xfrm>
            <a:off x="8191500" y="3829050"/>
            <a:ext cx="638175" cy="38100"/>
          </a:xfrm>
          <a:prstGeom prst="rect">
            <a:avLst/>
          </a:prstGeom>
          <a:solidFill>
            <a:srgbClr val="65707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Chevron 15"/>
          <p:cNvSpPr/>
          <p:nvPr/>
        </p:nvSpPr>
        <p:spPr>
          <a:xfrm>
            <a:off x="8772525" y="3752850"/>
            <a:ext cx="180975" cy="190500"/>
          </a:xfrm>
          <a:prstGeom prst="chevron">
            <a:avLst/>
          </a:prstGeom>
          <a:solidFill>
            <a:srgbClr val="65707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Rounded Rectangle 16"/>
          <p:cNvSpPr/>
          <p:nvPr/>
        </p:nvSpPr>
        <p:spPr>
          <a:xfrm>
            <a:off x="666750" y="3333750"/>
            <a:ext cx="2000250" cy="1009650"/>
          </a:xfrm>
          <a:prstGeom prst="roundRect">
            <a:avLst>
              <a:gd name="adj" fmla="val 14000"/>
            </a:avLst>
          </a:prstGeom>
          <a:solidFill>
            <a:srgbClr val="23282F"/>
          </a:solidFill>
          <a:ln w="25400">
            <a:solidFill>
              <a:srgbClr val="FF6B3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781050" y="3543300"/>
            <a:ext cx="1771650" cy="266700"/>
          </a:xfrm>
          <a:prstGeom prst="rect">
            <a:avLst/>
          </a:prstGeom>
          <a:noFill/>
        </p:spPr>
        <p:txBody>
          <a:bodyPr wrap="square" anchor="t" lIns="0" rIns="0" tIns="0" bIns="0">
            <a:normAutofit/>
          </a:bodyPr>
          <a:lstStyle/>
          <a:p>
            <a:pPr algn="ctr"/>
            <a:r>
              <a:rPr sz="1500" b="1" i="0">
                <a:solidFill>
                  <a:srgbClr val="FFFFFF"/>
                </a:solidFill>
                <a:latin typeface="Helvetica Neue"/>
              </a:rPr>
              <a:t>COLLECTOR</a:t>
            </a:r>
          </a:p>
        </p:txBody>
      </p:sp>
      <p:sp>
        <p:nvSpPr>
          <p:cNvPr id="19" name="TextBox 18"/>
          <p:cNvSpPr txBox="1"/>
          <p:nvPr/>
        </p:nvSpPr>
        <p:spPr>
          <a:xfrm>
            <a:off x="781050" y="3905250"/>
            <a:ext cx="1771650" cy="228600"/>
          </a:xfrm>
          <a:prstGeom prst="rect">
            <a:avLst/>
          </a:prstGeom>
          <a:noFill/>
        </p:spPr>
        <p:txBody>
          <a:bodyPr wrap="square" anchor="t" lIns="0" rIns="0" tIns="0" bIns="0">
            <a:normAutofit/>
          </a:bodyPr>
          <a:lstStyle/>
          <a:p>
            <a:pPr algn="ctr"/>
            <a:r>
              <a:rPr sz="1200" b="0" i="0">
                <a:solidFill>
                  <a:srgbClr val="AAB3BC"/>
                </a:solidFill>
                <a:latin typeface="Helvetica Neue"/>
              </a:rPr>
              <a:t>only upstream caller</a:t>
            </a:r>
          </a:p>
        </p:txBody>
      </p:sp>
      <p:sp>
        <p:nvSpPr>
          <p:cNvPr id="20" name="Rounded Rectangle 19"/>
          <p:cNvSpPr/>
          <p:nvPr/>
        </p:nvSpPr>
        <p:spPr>
          <a:xfrm>
            <a:off x="3429000" y="3333750"/>
            <a:ext cx="2095500" cy="1009650"/>
          </a:xfrm>
          <a:prstGeom prst="roundRect">
            <a:avLst>
              <a:gd name="adj" fmla="val 14000"/>
            </a:avLst>
          </a:prstGeom>
          <a:solidFill>
            <a:srgbClr val="23282F"/>
          </a:solidFill>
          <a:ln w="25400">
            <a:solidFill>
              <a:srgbClr val="7BC6A4"/>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3543300" y="3543300"/>
            <a:ext cx="1866900" cy="266700"/>
          </a:xfrm>
          <a:prstGeom prst="rect">
            <a:avLst/>
          </a:prstGeom>
          <a:noFill/>
        </p:spPr>
        <p:txBody>
          <a:bodyPr wrap="square" anchor="t" lIns="0" rIns="0" tIns="0" bIns="0">
            <a:normAutofit/>
          </a:bodyPr>
          <a:lstStyle/>
          <a:p>
            <a:pPr algn="ctr"/>
            <a:r>
              <a:rPr sz="1500" b="1" i="0">
                <a:solidFill>
                  <a:srgbClr val="FFFFFF"/>
                </a:solidFill>
                <a:latin typeface="Helvetica Neue"/>
              </a:rPr>
              <a:t>SNAPSHOT CACHE</a:t>
            </a:r>
          </a:p>
        </p:txBody>
      </p:sp>
      <p:sp>
        <p:nvSpPr>
          <p:cNvPr id="22" name="TextBox 21"/>
          <p:cNvSpPr txBox="1"/>
          <p:nvPr/>
        </p:nvSpPr>
        <p:spPr>
          <a:xfrm>
            <a:off x="3543300" y="3905250"/>
            <a:ext cx="1866900" cy="228600"/>
          </a:xfrm>
          <a:prstGeom prst="rect">
            <a:avLst/>
          </a:prstGeom>
          <a:noFill/>
        </p:spPr>
        <p:txBody>
          <a:bodyPr wrap="square" anchor="t" lIns="0" rIns="0" tIns="0" bIns="0">
            <a:normAutofit/>
          </a:bodyPr>
          <a:lstStyle/>
          <a:p>
            <a:pPr algn="ctr"/>
            <a:r>
              <a:rPr sz="1200" b="0" i="0">
                <a:solidFill>
                  <a:srgbClr val="AAB3BC"/>
                </a:solidFill>
                <a:latin typeface="Helvetica Neue"/>
              </a:rPr>
              <a:t>SQLite schema owner</a:t>
            </a:r>
          </a:p>
        </p:txBody>
      </p:sp>
      <p:sp>
        <p:nvSpPr>
          <p:cNvPr id="23" name="Rounded Rectangle 22"/>
          <p:cNvSpPr/>
          <p:nvPr/>
        </p:nvSpPr>
        <p:spPr>
          <a:xfrm>
            <a:off x="6286500" y="3333750"/>
            <a:ext cx="1905000" cy="1009650"/>
          </a:xfrm>
          <a:prstGeom prst="roundRect">
            <a:avLst>
              <a:gd name="adj" fmla="val 14000"/>
            </a:avLst>
          </a:prstGeom>
          <a:solidFill>
            <a:srgbClr val="23282F"/>
          </a:solidFill>
          <a:ln w="25400">
            <a:solidFill>
              <a:srgbClr val="72B7D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TextBox 23"/>
          <p:cNvSpPr txBox="1"/>
          <p:nvPr/>
        </p:nvSpPr>
        <p:spPr>
          <a:xfrm>
            <a:off x="6400800" y="3543300"/>
            <a:ext cx="1676400" cy="266700"/>
          </a:xfrm>
          <a:prstGeom prst="rect">
            <a:avLst/>
          </a:prstGeom>
          <a:noFill/>
        </p:spPr>
        <p:txBody>
          <a:bodyPr wrap="square" anchor="t" lIns="0" rIns="0" tIns="0" bIns="0">
            <a:normAutofit/>
          </a:bodyPr>
          <a:lstStyle/>
          <a:p>
            <a:pPr algn="ctr"/>
            <a:r>
              <a:rPr sz="1500" b="1" i="0">
                <a:solidFill>
                  <a:srgbClr val="FFFFFF"/>
                </a:solidFill>
                <a:latin typeface="Helvetica Neue"/>
              </a:rPr>
              <a:t>READ-ONLY API</a:t>
            </a:r>
          </a:p>
        </p:txBody>
      </p:sp>
      <p:sp>
        <p:nvSpPr>
          <p:cNvPr id="25" name="TextBox 24"/>
          <p:cNvSpPr txBox="1"/>
          <p:nvPr/>
        </p:nvSpPr>
        <p:spPr>
          <a:xfrm>
            <a:off x="6400800" y="3905250"/>
            <a:ext cx="1676400" cy="228600"/>
          </a:xfrm>
          <a:prstGeom prst="rect">
            <a:avLst/>
          </a:prstGeom>
          <a:noFill/>
        </p:spPr>
        <p:txBody>
          <a:bodyPr wrap="square" anchor="t" lIns="0" rIns="0" tIns="0" bIns="0">
            <a:normAutofit/>
          </a:bodyPr>
          <a:lstStyle/>
          <a:p>
            <a:pPr algn="ctr"/>
            <a:r>
              <a:rPr sz="1200" b="0" i="0">
                <a:solidFill>
                  <a:srgbClr val="AAB3BC"/>
                </a:solidFill>
                <a:latin typeface="Helvetica Neue"/>
              </a:rPr>
              <a:t>no credentials</a:t>
            </a:r>
          </a:p>
        </p:txBody>
      </p:sp>
      <p:sp>
        <p:nvSpPr>
          <p:cNvPr id="26" name="Rounded Rectangle 25"/>
          <p:cNvSpPr/>
          <p:nvPr/>
        </p:nvSpPr>
        <p:spPr>
          <a:xfrm>
            <a:off x="8953500" y="3333750"/>
            <a:ext cx="2286000" cy="1009650"/>
          </a:xfrm>
          <a:prstGeom prst="roundRect">
            <a:avLst>
              <a:gd name="adj" fmla="val 14000"/>
            </a:avLst>
          </a:prstGeom>
          <a:solidFill>
            <a:srgbClr val="23282F"/>
          </a:solidFill>
          <a:ln w="25400">
            <a:solidFill>
              <a:srgbClr val="FF9B6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7" name="TextBox 26"/>
          <p:cNvSpPr txBox="1"/>
          <p:nvPr/>
        </p:nvSpPr>
        <p:spPr>
          <a:xfrm>
            <a:off x="9067800" y="3543300"/>
            <a:ext cx="2057400" cy="266700"/>
          </a:xfrm>
          <a:prstGeom prst="rect">
            <a:avLst/>
          </a:prstGeom>
          <a:noFill/>
        </p:spPr>
        <p:txBody>
          <a:bodyPr wrap="square" anchor="t" lIns="0" rIns="0" tIns="0" bIns="0">
            <a:normAutofit/>
          </a:bodyPr>
          <a:lstStyle/>
          <a:p>
            <a:pPr algn="ctr"/>
            <a:r>
              <a:rPr sz="1500" b="1" i="0">
                <a:solidFill>
                  <a:srgbClr val="FFFFFF"/>
                </a:solidFill>
                <a:latin typeface="Helvetica Neue"/>
              </a:rPr>
              <a:t>BROWSER FRONTEND</a:t>
            </a:r>
          </a:p>
        </p:txBody>
      </p:sp>
      <p:sp>
        <p:nvSpPr>
          <p:cNvPr id="28" name="TextBox 27"/>
          <p:cNvSpPr txBox="1"/>
          <p:nvPr/>
        </p:nvSpPr>
        <p:spPr>
          <a:xfrm>
            <a:off x="9067800" y="3905250"/>
            <a:ext cx="2057400" cy="228600"/>
          </a:xfrm>
          <a:prstGeom prst="rect">
            <a:avLst/>
          </a:prstGeom>
          <a:noFill/>
        </p:spPr>
        <p:txBody>
          <a:bodyPr wrap="square" anchor="t" lIns="0" rIns="0" tIns="0" bIns="0">
            <a:normAutofit/>
          </a:bodyPr>
          <a:lstStyle/>
          <a:p>
            <a:pPr algn="ctr"/>
            <a:r>
              <a:rPr sz="1200" b="0" i="0">
                <a:solidFill>
                  <a:srgbClr val="AAB3BC"/>
                </a:solidFill>
                <a:latin typeface="Helvetica Neue"/>
              </a:rPr>
              <a:t>same-origin API only</a:t>
            </a:r>
          </a:p>
        </p:txBody>
      </p:sp>
      <p:sp>
        <p:nvSpPr>
          <p:cNvPr id="29" name="Rounded Rectangle 28"/>
          <p:cNvSpPr/>
          <p:nvPr/>
        </p:nvSpPr>
        <p:spPr>
          <a:xfrm>
            <a:off x="666750" y="5562600"/>
            <a:ext cx="10668000" cy="514350"/>
          </a:xfrm>
          <a:prstGeom prst="roundRect">
            <a:avLst>
              <a:gd name="adj" fmla="val 9000"/>
            </a:avLst>
          </a:prstGeom>
          <a:solidFill>
            <a:srgbClr val="1A1F2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0" name="TextBox 29"/>
          <p:cNvSpPr txBox="1"/>
          <p:nvPr/>
        </p:nvSpPr>
        <p:spPr>
          <a:xfrm>
            <a:off x="876300" y="5715000"/>
            <a:ext cx="10248900" cy="247650"/>
          </a:xfrm>
          <a:prstGeom prst="rect">
            <a:avLst/>
          </a:prstGeom>
          <a:noFill/>
        </p:spPr>
        <p:txBody>
          <a:bodyPr wrap="square" anchor="t" lIns="0" rIns="0" tIns="0" bIns="0">
            <a:normAutofit/>
          </a:bodyPr>
          <a:lstStyle/>
          <a:p>
            <a:pPr algn="ctr"/>
            <a:r>
              <a:rPr sz="1500" b="1" i="0">
                <a:solidFill>
                  <a:srgbClr val="FF9B66"/>
                </a:solidFill>
                <a:latin typeface="Helvetica Neue"/>
              </a:rPr>
              <a:t>Two Standard roots share public capability contracts; private specifications, source, tests, and credentials never flatten across an edge.</a:t>
            </a:r>
          </a:p>
        </p:txBody>
      </p:sp>
      <p:sp>
        <p:nvSpPr>
          <p:cNvPr id="31" name="TextBox 30"/>
          <p:cNvSpPr txBox="1"/>
          <p:nvPr/>
        </p:nvSpPr>
        <p:spPr>
          <a:xfrm>
            <a:off x="666750" y="6648450"/>
            <a:ext cx="1428750" cy="152400"/>
          </a:xfrm>
          <a:prstGeom prst="rect">
            <a:avLst/>
          </a:prstGeom>
          <a:noFill/>
        </p:spPr>
        <p:txBody>
          <a:bodyPr wrap="square" anchor="t" lIns="0" rIns="0" tIns="0" bIns="0">
            <a:spAutoFit/>
          </a:bodyPr>
          <a:lstStyle/>
          <a:p>
            <a:r>
              <a:rPr sz="1100" b="1" i="0">
                <a:solidFill>
                  <a:srgbClr val="AAB3BC"/>
                </a:solidFill>
                <a:latin typeface="Helvetica Neue"/>
              </a:rPr>
              <a:t>LITERATE-AI</a:t>
            </a:r>
          </a:p>
        </p:txBody>
      </p:sp>
      <p:sp>
        <p:nvSpPr>
          <p:cNvPr id="32" name="Rectangle 31"/>
          <p:cNvSpPr/>
          <p:nvPr/>
        </p:nvSpPr>
        <p:spPr>
          <a:xfrm>
            <a:off x="10287000" y="6705600"/>
            <a:ext cx="1143000" cy="28575"/>
          </a:xfrm>
          <a:prstGeom prst="rect">
            <a:avLst/>
          </a:prstGeom>
          <a:solidFill>
            <a:srgbClr val="23282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3" name="Rectangle 32"/>
          <p:cNvSpPr/>
          <p:nvPr/>
        </p:nvSpPr>
        <p:spPr>
          <a:xfrm>
            <a:off x="10287000" y="6705600"/>
            <a:ext cx="571500" cy="28575"/>
          </a:xfrm>
          <a:prstGeom prst="rect">
            <a:avLst/>
          </a:prstGeom>
          <a:solidFill>
            <a:srgbClr val="FF6B3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2000" cy="6858000"/>
          </a:xfrm>
          <a:prstGeom prst="rect">
            <a:avLst/>
          </a:prstGeom>
          <a:solidFill>
            <a:srgbClr val="10131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3" name="Picture 2" descr="image.jpg"/>
          <p:cNvPicPr>
            <a:picLocks noChangeAspect="1"/>
          </p:cNvPicPr>
          <p:nvPr/>
        </p:nvPicPr>
        <p:blipFill>
          <a:blip r:embed="rId2"/>
          <a:stretch>
            <a:fillRect/>
          </a:stretch>
        </p:blipFill>
        <p:spPr>
          <a:xfrm>
            <a:off x="0" y="0"/>
            <a:ext cx="12192000" cy="6858000"/>
          </a:xfrm>
          <a:prstGeom prst="rect">
            <a:avLst/>
          </a:prstGeom>
        </p:spPr>
      </p:pic>
      <p:sp>
        <p:nvSpPr>
          <p:cNvPr id="4" name="Rectangle 3"/>
          <p:cNvSpPr/>
          <p:nvPr/>
        </p:nvSpPr>
        <p:spPr>
          <a:xfrm>
            <a:off x="0" y="0"/>
            <a:ext cx="5572125" cy="6858000"/>
          </a:xfrm>
          <a:prstGeom prst="rect">
            <a:avLst/>
          </a:prstGeom>
          <a:solidFill>
            <a:srgbClr val="101317">
              <a:alpha val="3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ounded Rectangle 4"/>
          <p:cNvSpPr/>
          <p:nvPr/>
        </p:nvSpPr>
        <p:spPr>
          <a:xfrm>
            <a:off x="666750" y="457200"/>
            <a:ext cx="1924050" cy="304800"/>
          </a:xfrm>
          <a:prstGeom prst="roundRect">
            <a:avLst>
              <a:gd name="adj" fmla="val 50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62000" y="514350"/>
            <a:ext cx="1733550" cy="190500"/>
          </a:xfrm>
          <a:prstGeom prst="rect">
            <a:avLst/>
          </a:prstGeom>
          <a:noFill/>
        </p:spPr>
        <p:txBody>
          <a:bodyPr wrap="square" anchor="t" lIns="0" rIns="0" tIns="0" bIns="0">
            <a:normAutofit/>
          </a:bodyPr>
          <a:lstStyle/>
          <a:p>
            <a:pPr algn="ctr"/>
            <a:r>
              <a:rPr sz="1300" b="1" i="0">
                <a:solidFill>
                  <a:srgbClr val="101317"/>
                </a:solidFill>
                <a:latin typeface="Helvetica Neue"/>
              </a:rPr>
              <a:t>COMPOUNDING REUSE</a:t>
            </a:r>
          </a:p>
        </p:txBody>
      </p:sp>
      <p:sp>
        <p:nvSpPr>
          <p:cNvPr id="7" name="TextBox 6"/>
          <p:cNvSpPr txBox="1"/>
          <p:nvPr/>
        </p:nvSpPr>
        <p:spPr>
          <a:xfrm>
            <a:off x="666750" y="1162050"/>
            <a:ext cx="4333875" cy="1504950"/>
          </a:xfrm>
          <a:prstGeom prst="rect">
            <a:avLst/>
          </a:prstGeom>
          <a:noFill/>
        </p:spPr>
        <p:txBody>
          <a:bodyPr wrap="square" anchor="t" lIns="0" rIns="0" tIns="0" bIns="0">
            <a:spAutoFit/>
          </a:bodyPr>
          <a:lstStyle/>
          <a:p>
            <a:r>
              <a:rPr sz="4400" b="1" i="0">
                <a:solidFill>
                  <a:srgbClr val="FFFFFF"/>
                </a:solidFill>
                <a:latin typeface="Helvetica Neue"/>
              </a:rPr>
              <a:t>One application intent</a:t>
            </a:r>
          </a:p>
          <a:p>
            <a:r>
              <a:rPr sz="4400" b="1" i="0">
                <a:solidFill>
                  <a:srgbClr val="FFFFFF"/>
                </a:solidFill>
                <a:latin typeface="Helvetica Neue"/>
              </a:rPr>
              <a:t>can serve many products</a:t>
            </a:r>
          </a:p>
          <a:p>
            <a:r>
              <a:rPr sz="4400" b="1" i="0">
                <a:solidFill>
                  <a:srgbClr val="FFFFFF"/>
                </a:solidFill>
                <a:latin typeface="Helvetica Neue"/>
              </a:rPr>
              <a:t>and runtimes.</a:t>
            </a:r>
          </a:p>
        </p:txBody>
      </p:sp>
      <p:sp>
        <p:nvSpPr>
          <p:cNvPr id="8" name="TextBox 7"/>
          <p:cNvSpPr txBox="1"/>
          <p:nvPr/>
        </p:nvSpPr>
        <p:spPr>
          <a:xfrm>
            <a:off x="685800" y="3200400"/>
            <a:ext cx="4095750" cy="1066800"/>
          </a:xfrm>
          <a:prstGeom prst="rect">
            <a:avLst/>
          </a:prstGeom>
          <a:noFill/>
        </p:spPr>
        <p:txBody>
          <a:bodyPr wrap="square" anchor="t" lIns="0" rIns="0" tIns="0" bIns="0">
            <a:spAutoFit/>
          </a:bodyPr>
          <a:lstStyle/>
          <a:p>
            <a:r>
              <a:rPr sz="2000" b="0" i="0">
                <a:solidFill>
                  <a:srgbClr val="EEF1F3"/>
                </a:solidFill>
                <a:latin typeface="Helvetica Neue"/>
              </a:rPr>
              <a:t>Flavors make language, OS, build, packaging, deployment, and hardware variation explicit—without forking behavior.</a:t>
            </a:r>
          </a:p>
        </p:txBody>
      </p:sp>
      <p:sp>
        <p:nvSpPr>
          <p:cNvPr id="9" name="Rounded Rectangle 8"/>
          <p:cNvSpPr/>
          <p:nvPr/>
        </p:nvSpPr>
        <p:spPr>
          <a:xfrm>
            <a:off x="685800" y="4400550"/>
            <a:ext cx="4191000" cy="552450"/>
          </a:xfrm>
          <a:prstGeom prst="roundRect">
            <a:avLst>
              <a:gd name="adj" fmla="val 9000"/>
            </a:avLst>
          </a:prstGeom>
          <a:solidFill>
            <a:srgbClr val="23282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76300" y="4514850"/>
            <a:ext cx="3905250" cy="342900"/>
          </a:xfrm>
          <a:prstGeom prst="rect">
            <a:avLst/>
          </a:prstGeom>
          <a:noFill/>
        </p:spPr>
        <p:txBody>
          <a:bodyPr wrap="square" anchor="t" lIns="0" rIns="0" tIns="0" bIns="0">
            <a:spAutoFit/>
          </a:bodyPr>
          <a:lstStyle/>
          <a:p>
            <a:r>
              <a:rPr sz="1300" b="0" i="0">
                <a:solidFill>
                  <a:srgbClr val="EEF1F3"/>
                </a:solidFill>
                <a:latin typeface="Helvetica Neue"/>
              </a:rPr>
              <a:t>Packaging composes too: pip + Conan can serve different</a:t>
            </a:r>
          </a:p>
          <a:p>
            <a:r>
              <a:rPr sz="1300" b="0" i="0">
                <a:solidFill>
                  <a:srgbClr val="EEF1F3"/>
                </a:solidFill>
                <a:latin typeface="Helvetica Neue"/>
              </a:rPr>
              <a:t>communities from the same exact Component authority.</a:t>
            </a:r>
          </a:p>
        </p:txBody>
      </p:sp>
      <p:sp>
        <p:nvSpPr>
          <p:cNvPr id="11" name="TextBox 10"/>
          <p:cNvSpPr txBox="1"/>
          <p:nvPr/>
        </p:nvSpPr>
        <p:spPr>
          <a:xfrm>
            <a:off x="685800" y="5162550"/>
            <a:ext cx="4191000" cy="476250"/>
          </a:xfrm>
          <a:prstGeom prst="rect">
            <a:avLst/>
          </a:prstGeom>
          <a:noFill/>
        </p:spPr>
        <p:txBody>
          <a:bodyPr wrap="square" anchor="t" lIns="0" rIns="0" tIns="0" bIns="0">
            <a:spAutoFit/>
          </a:bodyPr>
          <a:lstStyle/>
          <a:p>
            <a:r>
              <a:rPr sz="2400" b="1" i="0">
                <a:solidFill>
                  <a:srgbClr val="FF9B66"/>
                </a:solidFill>
                <a:latin typeface="Helvetica Neue"/>
              </a:rPr>
              <a:t>Variation becomes a first-class product decision.</a:t>
            </a:r>
          </a:p>
        </p:txBody>
      </p:sp>
      <p:sp>
        <p:nvSpPr>
          <p:cNvPr id="12" name="TextBox 11"/>
          <p:cNvSpPr txBox="1"/>
          <p:nvPr/>
        </p:nvSpPr>
        <p:spPr>
          <a:xfrm>
            <a:off x="666750" y="6648450"/>
            <a:ext cx="1428750" cy="152400"/>
          </a:xfrm>
          <a:prstGeom prst="rect">
            <a:avLst/>
          </a:prstGeom>
          <a:noFill/>
        </p:spPr>
        <p:txBody>
          <a:bodyPr wrap="square" anchor="t" lIns="0" rIns="0" tIns="0" bIns="0">
            <a:spAutoFit/>
          </a:bodyPr>
          <a:lstStyle/>
          <a:p>
            <a:r>
              <a:rPr sz="1100" b="1" i="0">
                <a:solidFill>
                  <a:srgbClr val="AAB3BC"/>
                </a:solidFill>
                <a:latin typeface="Helvetica Neue"/>
              </a:rPr>
              <a:t>LITERATE-AI</a:t>
            </a:r>
          </a:p>
        </p:txBody>
      </p:sp>
      <p:sp>
        <p:nvSpPr>
          <p:cNvPr id="13" name="Rectangle 12"/>
          <p:cNvSpPr/>
          <p:nvPr/>
        </p:nvSpPr>
        <p:spPr>
          <a:xfrm>
            <a:off x="10287000" y="6705600"/>
            <a:ext cx="1143000" cy="28575"/>
          </a:xfrm>
          <a:prstGeom prst="rect">
            <a:avLst/>
          </a:prstGeom>
          <a:solidFill>
            <a:srgbClr val="23282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Rectangle 13"/>
          <p:cNvSpPr/>
          <p:nvPr/>
        </p:nvSpPr>
        <p:spPr>
          <a:xfrm>
            <a:off x="10287000" y="6705600"/>
            <a:ext cx="615462" cy="28575"/>
          </a:xfrm>
          <a:prstGeom prst="rect">
            <a:avLst/>
          </a:prstGeom>
          <a:solidFill>
            <a:srgbClr val="FF6B3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2000" cy="6858000"/>
          </a:xfrm>
          <a:prstGeom prst="rect">
            <a:avLst/>
          </a:prstGeom>
          <a:solidFill>
            <a:srgbClr val="10131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ounded Rectangle 2"/>
          <p:cNvSpPr/>
          <p:nvPr/>
        </p:nvSpPr>
        <p:spPr>
          <a:xfrm>
            <a:off x="666750" y="266700"/>
            <a:ext cx="1257300" cy="304800"/>
          </a:xfrm>
          <a:prstGeom prst="roundRect">
            <a:avLst>
              <a:gd name="adj" fmla="val 50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762000" y="323850"/>
            <a:ext cx="1066800" cy="190500"/>
          </a:xfrm>
          <a:prstGeom prst="rect">
            <a:avLst/>
          </a:prstGeom>
          <a:noFill/>
        </p:spPr>
        <p:txBody>
          <a:bodyPr wrap="square" anchor="t" lIns="0" rIns="0" tIns="0" bIns="0">
            <a:normAutofit/>
          </a:bodyPr>
          <a:lstStyle/>
          <a:p>
            <a:pPr algn="ctr"/>
            <a:r>
              <a:rPr sz="1300" b="1" i="0">
                <a:solidFill>
                  <a:srgbClr val="101317"/>
                </a:solidFill>
                <a:latin typeface="Helvetica Neue"/>
              </a:rPr>
              <a:t>LITERATE-AI</a:t>
            </a:r>
          </a:p>
        </p:txBody>
      </p:sp>
      <p:sp>
        <p:nvSpPr>
          <p:cNvPr id="5" name="TextBox 4"/>
          <p:cNvSpPr txBox="1"/>
          <p:nvPr/>
        </p:nvSpPr>
        <p:spPr>
          <a:xfrm>
            <a:off x="11144250" y="304800"/>
            <a:ext cx="381000" cy="209550"/>
          </a:xfrm>
          <a:prstGeom prst="rect">
            <a:avLst/>
          </a:prstGeom>
          <a:noFill/>
        </p:spPr>
        <p:txBody>
          <a:bodyPr wrap="square" anchor="t" lIns="0" rIns="0" tIns="0" bIns="0">
            <a:spAutoFit/>
          </a:bodyPr>
          <a:lstStyle/>
          <a:p>
            <a:pPr algn="r"/>
            <a:r>
              <a:rPr sz="1300" b="1" i="0">
                <a:solidFill>
                  <a:srgbClr val="FFFFFF"/>
                </a:solidFill>
                <a:latin typeface="Helvetica Neue"/>
              </a:rPr>
              <a:t>15</a:t>
            </a:r>
          </a:p>
        </p:txBody>
      </p:sp>
      <p:sp>
        <p:nvSpPr>
          <p:cNvPr id="6" name="TextBox 5"/>
          <p:cNvSpPr txBox="1"/>
          <p:nvPr/>
        </p:nvSpPr>
        <p:spPr>
          <a:xfrm>
            <a:off x="666750" y="742950"/>
            <a:ext cx="10858500" cy="800100"/>
          </a:xfrm>
          <a:prstGeom prst="rect">
            <a:avLst/>
          </a:prstGeom>
          <a:noFill/>
        </p:spPr>
        <p:txBody>
          <a:bodyPr wrap="square" anchor="t" lIns="0" rIns="0" tIns="0" bIns="0">
            <a:normAutofit/>
          </a:bodyPr>
          <a:lstStyle/>
          <a:p>
            <a:r>
              <a:rPr sz="3200" b="1" i="0">
                <a:solidFill>
                  <a:srgbClr val="FFFFFF"/>
                </a:solidFill>
                <a:latin typeface="Helvetica Neue"/>
              </a:rPr>
              <a:t>One command fans proof across real operating systems.</a:t>
            </a:r>
          </a:p>
        </p:txBody>
      </p:sp>
      <p:sp>
        <p:nvSpPr>
          <p:cNvPr id="7" name="TextBox 6"/>
          <p:cNvSpPr txBox="1"/>
          <p:nvPr/>
        </p:nvSpPr>
        <p:spPr>
          <a:xfrm>
            <a:off x="685800" y="1600200"/>
            <a:ext cx="10477500" cy="647700"/>
          </a:xfrm>
          <a:prstGeom prst="rect">
            <a:avLst/>
          </a:prstGeom>
          <a:noFill/>
        </p:spPr>
        <p:txBody>
          <a:bodyPr wrap="square" anchor="t" lIns="0" rIns="0" tIns="0" bIns="0">
            <a:normAutofit/>
          </a:bodyPr>
          <a:lstStyle/>
          <a:p>
            <a:r>
              <a:rPr sz="1700" b="0" i="0">
                <a:solidFill>
                  <a:srgbClr val="AAB3BC"/>
                </a:solidFill>
                <a:latin typeface="Helvetica Neue"/>
              </a:rPr>
              <a:t>The user supplies private runner destinations. Literate-AI selects each platform Flavor, checks out the exact revision, and executes targets in parallel.</a:t>
            </a:r>
          </a:p>
        </p:txBody>
      </p:sp>
      <p:sp>
        <p:nvSpPr>
          <p:cNvPr id="8" name="Rectangle 7"/>
          <p:cNvSpPr/>
          <p:nvPr/>
        </p:nvSpPr>
        <p:spPr>
          <a:xfrm>
            <a:off x="666750" y="2362200"/>
            <a:ext cx="838200" cy="57150"/>
          </a:xfrm>
          <a:prstGeom prst="rect">
            <a:avLst/>
          </a:prstGeom>
          <a:solidFill>
            <a:srgbClr val="FF6B3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Rounded Rectangle 8"/>
          <p:cNvSpPr/>
          <p:nvPr/>
        </p:nvSpPr>
        <p:spPr>
          <a:xfrm>
            <a:off x="666750" y="3105150"/>
            <a:ext cx="2381250" cy="2133600"/>
          </a:xfrm>
          <a:prstGeom prst="roundRect">
            <a:avLst>
              <a:gd name="adj" fmla="val 14000"/>
            </a:avLst>
          </a:prstGeom>
          <a:solidFill>
            <a:srgbClr val="FF6B3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914400" y="3371850"/>
            <a:ext cx="1885950" cy="266700"/>
          </a:xfrm>
          <a:prstGeom prst="rect">
            <a:avLst/>
          </a:prstGeom>
          <a:noFill/>
        </p:spPr>
        <p:txBody>
          <a:bodyPr wrap="square" anchor="t" lIns="0" rIns="0" tIns="0" bIns="0">
            <a:spAutoFit/>
          </a:bodyPr>
          <a:lstStyle/>
          <a:p>
            <a:pPr algn="ctr"/>
            <a:r>
              <a:rPr sz="2000" b="1" i="0">
                <a:solidFill>
                  <a:srgbClr val="101317"/>
                </a:solidFill>
                <a:latin typeface="Helvetica Neue"/>
              </a:rPr>
              <a:t>FAN-OUT DRIVER</a:t>
            </a:r>
          </a:p>
        </p:txBody>
      </p:sp>
      <p:sp>
        <p:nvSpPr>
          <p:cNvPr id="11" name="TextBox 10"/>
          <p:cNvSpPr txBox="1"/>
          <p:nvPr/>
        </p:nvSpPr>
        <p:spPr>
          <a:xfrm>
            <a:off x="914400" y="3867150"/>
            <a:ext cx="1885950" cy="952500"/>
          </a:xfrm>
          <a:prstGeom prst="rect">
            <a:avLst/>
          </a:prstGeom>
          <a:noFill/>
        </p:spPr>
        <p:txBody>
          <a:bodyPr wrap="square" anchor="t" lIns="0" rIns="0" tIns="0" bIns="0">
            <a:spAutoFit/>
          </a:bodyPr>
          <a:lstStyle/>
          <a:p>
            <a:r>
              <a:rPr sz="1400" b="1" i="0">
                <a:solidFill>
                  <a:srgbClr val="101317"/>
                </a:solidFill>
                <a:latin typeface="Courier New"/>
              </a:rPr>
              <a:t>sample: *</a:t>
            </a:r>
          </a:p>
          <a:p>
            <a:r>
              <a:rPr sz="1400" b="1" i="0">
                <a:solidFill>
                  <a:srgbClr val="101317"/>
                </a:solidFill>
                <a:latin typeface="Courier New"/>
              </a:rPr>
              <a:t>revision: exact Git SHA</a:t>
            </a:r>
          </a:p>
          <a:p>
            <a:r>
              <a:rPr sz="1400" b="1" i="0">
                <a:solidFill>
                  <a:srgbClr val="101317"/>
                </a:solidFill>
                <a:latin typeface="Courier New"/>
              </a:rPr>
              <a:t>mode: fail-fast</a:t>
            </a:r>
          </a:p>
          <a:p>
            <a:r>
              <a:rPr sz="1400" b="1" i="0">
                <a:solidFill>
                  <a:srgbClr val="101317"/>
                </a:solidFill>
                <a:latin typeface="Courier New"/>
              </a:rPr>
              <a:t>resume: checkpoint</a:t>
            </a:r>
          </a:p>
        </p:txBody>
      </p:sp>
      <p:sp>
        <p:nvSpPr>
          <p:cNvPr id="12" name="Rectangle 11"/>
          <p:cNvSpPr/>
          <p:nvPr/>
        </p:nvSpPr>
        <p:spPr>
          <a:xfrm>
            <a:off x="3048000" y="3714750"/>
            <a:ext cx="828675" cy="38100"/>
          </a:xfrm>
          <a:prstGeom prst="rect">
            <a:avLst/>
          </a:prstGeom>
          <a:solidFill>
            <a:srgbClr val="72B7D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Chevron 12"/>
          <p:cNvSpPr/>
          <p:nvPr/>
        </p:nvSpPr>
        <p:spPr>
          <a:xfrm>
            <a:off x="3819525" y="3638550"/>
            <a:ext cx="180975" cy="190500"/>
          </a:xfrm>
          <a:prstGeom prst="chevron">
            <a:avLst/>
          </a:prstGeom>
          <a:solidFill>
            <a:srgbClr val="72B7D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Rounded Rectangle 13"/>
          <p:cNvSpPr/>
          <p:nvPr/>
        </p:nvSpPr>
        <p:spPr>
          <a:xfrm>
            <a:off x="4000500" y="2952750"/>
            <a:ext cx="2381250" cy="1009650"/>
          </a:xfrm>
          <a:prstGeom prst="roundRect">
            <a:avLst>
              <a:gd name="adj" fmla="val 14000"/>
            </a:avLst>
          </a:prstGeom>
          <a:solidFill>
            <a:srgbClr val="23282F"/>
          </a:solidFill>
          <a:ln w="25400">
            <a:solidFill>
              <a:srgbClr val="72B7D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4191000" y="3143250"/>
            <a:ext cx="2000250" cy="266700"/>
          </a:xfrm>
          <a:prstGeom prst="rect">
            <a:avLst/>
          </a:prstGeom>
          <a:noFill/>
        </p:spPr>
        <p:txBody>
          <a:bodyPr wrap="square" anchor="t" lIns="0" rIns="0" tIns="0" bIns="0">
            <a:spAutoFit/>
          </a:bodyPr>
          <a:lstStyle/>
          <a:p>
            <a:pPr algn="ctr"/>
            <a:r>
              <a:rPr sz="2000" b="1" i="0">
                <a:solidFill>
                  <a:srgbClr val="FFFFFF"/>
                </a:solidFill>
                <a:latin typeface="Helvetica Neue"/>
              </a:rPr>
              <a:t>macOS ARM64</a:t>
            </a:r>
          </a:p>
        </p:txBody>
      </p:sp>
      <p:sp>
        <p:nvSpPr>
          <p:cNvPr id="16" name="TextBox 15"/>
          <p:cNvSpPr txBox="1"/>
          <p:nvPr/>
        </p:nvSpPr>
        <p:spPr>
          <a:xfrm>
            <a:off x="4191000" y="3505200"/>
            <a:ext cx="2000250" cy="285750"/>
          </a:xfrm>
          <a:prstGeom prst="rect">
            <a:avLst/>
          </a:prstGeom>
          <a:noFill/>
        </p:spPr>
        <p:txBody>
          <a:bodyPr wrap="square" anchor="t" lIns="0" rIns="0" tIns="0" bIns="0">
            <a:spAutoFit/>
          </a:bodyPr>
          <a:lstStyle/>
          <a:p>
            <a:pPr algn="ctr"/>
            <a:r>
              <a:rPr sz="1300" b="0" i="0">
                <a:solidFill>
                  <a:srgbClr val="AAB3BC"/>
                </a:solidFill>
                <a:latin typeface="Helvetica Neue"/>
              </a:rPr>
              <a:t>one worker</a:t>
            </a:r>
          </a:p>
        </p:txBody>
      </p:sp>
      <p:sp>
        <p:nvSpPr>
          <p:cNvPr id="17" name="Rectangle 16"/>
          <p:cNvSpPr/>
          <p:nvPr/>
        </p:nvSpPr>
        <p:spPr>
          <a:xfrm>
            <a:off x="3048000" y="3714750"/>
            <a:ext cx="3781425" cy="38100"/>
          </a:xfrm>
          <a:prstGeom prst="rect">
            <a:avLst/>
          </a:prstGeom>
          <a:solidFill>
            <a:srgbClr val="FF9B6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Chevron 17"/>
          <p:cNvSpPr/>
          <p:nvPr/>
        </p:nvSpPr>
        <p:spPr>
          <a:xfrm>
            <a:off x="6772275" y="3638550"/>
            <a:ext cx="180975" cy="190500"/>
          </a:xfrm>
          <a:prstGeom prst="chevron">
            <a:avLst/>
          </a:prstGeom>
          <a:solidFill>
            <a:srgbClr val="FF9B6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Rounded Rectangle 18"/>
          <p:cNvSpPr/>
          <p:nvPr/>
        </p:nvSpPr>
        <p:spPr>
          <a:xfrm>
            <a:off x="6953250" y="2952750"/>
            <a:ext cx="2381250" cy="1009650"/>
          </a:xfrm>
          <a:prstGeom prst="roundRect">
            <a:avLst>
              <a:gd name="adj" fmla="val 14000"/>
            </a:avLst>
          </a:prstGeom>
          <a:solidFill>
            <a:srgbClr val="23282F"/>
          </a:solidFill>
          <a:ln w="25400">
            <a:solidFill>
              <a:srgbClr val="FF9B6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7143750" y="3143250"/>
            <a:ext cx="2000250" cy="266700"/>
          </a:xfrm>
          <a:prstGeom prst="rect">
            <a:avLst/>
          </a:prstGeom>
          <a:noFill/>
        </p:spPr>
        <p:txBody>
          <a:bodyPr wrap="square" anchor="t" lIns="0" rIns="0" tIns="0" bIns="0">
            <a:spAutoFit/>
          </a:bodyPr>
          <a:lstStyle/>
          <a:p>
            <a:pPr algn="ctr"/>
            <a:r>
              <a:rPr sz="2000" b="1" i="0">
                <a:solidFill>
                  <a:srgbClr val="FFFFFF"/>
                </a:solidFill>
                <a:latin typeface="Helvetica Neue"/>
              </a:rPr>
              <a:t>Windows 11</a:t>
            </a:r>
          </a:p>
        </p:txBody>
      </p:sp>
      <p:sp>
        <p:nvSpPr>
          <p:cNvPr id="21" name="TextBox 20"/>
          <p:cNvSpPr txBox="1"/>
          <p:nvPr/>
        </p:nvSpPr>
        <p:spPr>
          <a:xfrm>
            <a:off x="7143750" y="3505200"/>
            <a:ext cx="2000250" cy="285750"/>
          </a:xfrm>
          <a:prstGeom prst="rect">
            <a:avLst/>
          </a:prstGeom>
          <a:noFill/>
        </p:spPr>
        <p:txBody>
          <a:bodyPr wrap="square" anchor="t" lIns="0" rIns="0" tIns="0" bIns="0">
            <a:spAutoFit/>
          </a:bodyPr>
          <a:lstStyle/>
          <a:p>
            <a:pPr algn="ctr"/>
            <a:r>
              <a:rPr sz="1300" b="0" i="0">
                <a:solidFill>
                  <a:srgbClr val="AAB3BC"/>
                </a:solidFill>
                <a:latin typeface="Helvetica Neue"/>
              </a:rPr>
              <a:t>CPU + NVIDIA workers</a:t>
            </a:r>
          </a:p>
        </p:txBody>
      </p:sp>
      <p:sp>
        <p:nvSpPr>
          <p:cNvPr id="22" name="Rectangle 21"/>
          <p:cNvSpPr/>
          <p:nvPr/>
        </p:nvSpPr>
        <p:spPr>
          <a:xfrm>
            <a:off x="3048000" y="4629150"/>
            <a:ext cx="828675" cy="38100"/>
          </a:xfrm>
          <a:prstGeom prst="rect">
            <a:avLst/>
          </a:prstGeom>
          <a:solidFill>
            <a:srgbClr val="7BC6A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Chevron 22"/>
          <p:cNvSpPr/>
          <p:nvPr/>
        </p:nvSpPr>
        <p:spPr>
          <a:xfrm>
            <a:off x="3819525" y="4552950"/>
            <a:ext cx="180975" cy="190500"/>
          </a:xfrm>
          <a:prstGeom prst="chevron">
            <a:avLst/>
          </a:prstGeom>
          <a:solidFill>
            <a:srgbClr val="7BC6A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Rounded Rectangle 23"/>
          <p:cNvSpPr/>
          <p:nvPr/>
        </p:nvSpPr>
        <p:spPr>
          <a:xfrm>
            <a:off x="4000500" y="4476750"/>
            <a:ext cx="2381250" cy="1009650"/>
          </a:xfrm>
          <a:prstGeom prst="roundRect">
            <a:avLst>
              <a:gd name="adj" fmla="val 14000"/>
            </a:avLst>
          </a:prstGeom>
          <a:solidFill>
            <a:srgbClr val="23282F"/>
          </a:solidFill>
          <a:ln w="25400">
            <a:solidFill>
              <a:srgbClr val="7BC6A4"/>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TextBox 24"/>
          <p:cNvSpPr txBox="1"/>
          <p:nvPr/>
        </p:nvSpPr>
        <p:spPr>
          <a:xfrm>
            <a:off x="4191000" y="4667250"/>
            <a:ext cx="2000250" cy="266700"/>
          </a:xfrm>
          <a:prstGeom prst="rect">
            <a:avLst/>
          </a:prstGeom>
          <a:noFill/>
        </p:spPr>
        <p:txBody>
          <a:bodyPr wrap="square" anchor="t" lIns="0" rIns="0" tIns="0" bIns="0">
            <a:spAutoFit/>
          </a:bodyPr>
          <a:lstStyle/>
          <a:p>
            <a:pPr algn="ctr"/>
            <a:r>
              <a:rPr sz="2000" b="1" i="0">
                <a:solidFill>
                  <a:srgbClr val="FFFFFF"/>
                </a:solidFill>
                <a:latin typeface="Helvetica Neue"/>
              </a:rPr>
              <a:t>Ubuntu 24.04</a:t>
            </a:r>
          </a:p>
        </p:txBody>
      </p:sp>
      <p:sp>
        <p:nvSpPr>
          <p:cNvPr id="26" name="TextBox 25"/>
          <p:cNvSpPr txBox="1"/>
          <p:nvPr/>
        </p:nvSpPr>
        <p:spPr>
          <a:xfrm>
            <a:off x="4191000" y="5029200"/>
            <a:ext cx="2000250" cy="285750"/>
          </a:xfrm>
          <a:prstGeom prst="rect">
            <a:avLst/>
          </a:prstGeom>
          <a:noFill/>
        </p:spPr>
        <p:txBody>
          <a:bodyPr wrap="square" anchor="t" lIns="0" rIns="0" tIns="0" bIns="0">
            <a:spAutoFit/>
          </a:bodyPr>
          <a:lstStyle/>
          <a:p>
            <a:pPr algn="ctr"/>
            <a:r>
              <a:rPr sz="1300" b="0" i="0">
                <a:solidFill>
                  <a:srgbClr val="AAB3BC"/>
                </a:solidFill>
                <a:latin typeface="Helvetica Neue"/>
              </a:rPr>
              <a:t>CPU + NVIDIA workers</a:t>
            </a:r>
          </a:p>
        </p:txBody>
      </p:sp>
      <p:sp>
        <p:nvSpPr>
          <p:cNvPr id="27" name="Rectangle 26"/>
          <p:cNvSpPr/>
          <p:nvPr/>
        </p:nvSpPr>
        <p:spPr>
          <a:xfrm>
            <a:off x="3048000" y="4629150"/>
            <a:ext cx="3781425" cy="38100"/>
          </a:xfrm>
          <a:prstGeom prst="rect">
            <a:avLst/>
          </a:prstGeom>
          <a:solidFill>
            <a:srgbClr val="7BC6A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8" name="Chevron 27"/>
          <p:cNvSpPr/>
          <p:nvPr/>
        </p:nvSpPr>
        <p:spPr>
          <a:xfrm>
            <a:off x="6772275" y="4552950"/>
            <a:ext cx="180975" cy="190500"/>
          </a:xfrm>
          <a:prstGeom prst="chevron">
            <a:avLst/>
          </a:prstGeom>
          <a:solidFill>
            <a:srgbClr val="7BC6A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9" name="Rounded Rectangle 28"/>
          <p:cNvSpPr/>
          <p:nvPr/>
        </p:nvSpPr>
        <p:spPr>
          <a:xfrm>
            <a:off x="6953250" y="4476750"/>
            <a:ext cx="2381250" cy="1009650"/>
          </a:xfrm>
          <a:prstGeom prst="roundRect">
            <a:avLst>
              <a:gd name="adj" fmla="val 14000"/>
            </a:avLst>
          </a:prstGeom>
          <a:solidFill>
            <a:srgbClr val="23282F"/>
          </a:solidFill>
          <a:ln w="25400">
            <a:solidFill>
              <a:srgbClr val="7BC6A4"/>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0" name="TextBox 29"/>
          <p:cNvSpPr txBox="1"/>
          <p:nvPr/>
        </p:nvSpPr>
        <p:spPr>
          <a:xfrm>
            <a:off x="7143750" y="4667250"/>
            <a:ext cx="2000250" cy="266700"/>
          </a:xfrm>
          <a:prstGeom prst="rect">
            <a:avLst/>
          </a:prstGeom>
          <a:noFill/>
        </p:spPr>
        <p:txBody>
          <a:bodyPr wrap="square" anchor="t" lIns="0" rIns="0" tIns="0" bIns="0">
            <a:spAutoFit/>
          </a:bodyPr>
          <a:lstStyle/>
          <a:p>
            <a:pPr algn="ctr"/>
            <a:r>
              <a:rPr sz="2000" b="1" i="0">
                <a:solidFill>
                  <a:srgbClr val="FFFFFF"/>
                </a:solidFill>
                <a:latin typeface="Helvetica Neue"/>
              </a:rPr>
              <a:t>Ubuntu 26.04</a:t>
            </a:r>
          </a:p>
        </p:txBody>
      </p:sp>
      <p:sp>
        <p:nvSpPr>
          <p:cNvPr id="31" name="TextBox 30"/>
          <p:cNvSpPr txBox="1"/>
          <p:nvPr/>
        </p:nvSpPr>
        <p:spPr>
          <a:xfrm>
            <a:off x="7143750" y="5029200"/>
            <a:ext cx="2000250" cy="285750"/>
          </a:xfrm>
          <a:prstGeom prst="rect">
            <a:avLst/>
          </a:prstGeom>
          <a:noFill/>
        </p:spPr>
        <p:txBody>
          <a:bodyPr wrap="square" anchor="t" lIns="0" rIns="0" tIns="0" bIns="0">
            <a:spAutoFit/>
          </a:bodyPr>
          <a:lstStyle/>
          <a:p>
            <a:pPr algn="ctr"/>
            <a:r>
              <a:rPr sz="1300" b="0" i="0">
                <a:solidFill>
                  <a:srgbClr val="AAB3BC"/>
                </a:solidFill>
                <a:latin typeface="Helvetica Neue"/>
              </a:rPr>
              <a:t>one CPU worker</a:t>
            </a:r>
          </a:p>
        </p:txBody>
      </p:sp>
      <p:sp>
        <p:nvSpPr>
          <p:cNvPr id="32" name="Rounded Rectangle 31"/>
          <p:cNvSpPr/>
          <p:nvPr/>
        </p:nvSpPr>
        <p:spPr>
          <a:xfrm>
            <a:off x="9620250" y="3314700"/>
            <a:ext cx="1905000" cy="1695450"/>
          </a:xfrm>
          <a:prstGeom prst="roundRect">
            <a:avLst>
              <a:gd name="adj" fmla="val 14000"/>
            </a:avLst>
          </a:prstGeom>
          <a:solidFill>
            <a:srgbClr val="1A1F26"/>
          </a:solidFill>
          <a:ln w="25400">
            <a:solidFill>
              <a:srgbClr val="7BC6A4"/>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3" name="TextBox 32"/>
          <p:cNvSpPr txBox="1"/>
          <p:nvPr/>
        </p:nvSpPr>
        <p:spPr>
          <a:xfrm>
            <a:off x="9829800" y="3581400"/>
            <a:ext cx="1485900" cy="514350"/>
          </a:xfrm>
          <a:prstGeom prst="rect">
            <a:avLst/>
          </a:prstGeom>
          <a:noFill/>
        </p:spPr>
        <p:txBody>
          <a:bodyPr wrap="square" anchor="t" lIns="0" rIns="0" tIns="0" bIns="0">
            <a:spAutoFit/>
          </a:bodyPr>
          <a:lstStyle/>
          <a:p>
            <a:pPr algn="ctr"/>
            <a:r>
              <a:rPr sz="1900" b="1" i="0">
                <a:solidFill>
                  <a:srgbClr val="7BC6A4"/>
                </a:solidFill>
                <a:latin typeface="Helvetica Neue"/>
              </a:rPr>
              <a:t>COMPACT</a:t>
            </a:r>
          </a:p>
          <a:p>
            <a:pPr algn="ctr"/>
            <a:r>
              <a:rPr sz="1900" b="1" i="0">
                <a:solidFill>
                  <a:srgbClr val="7BC6A4"/>
                </a:solidFill>
                <a:latin typeface="Helvetica Neue"/>
              </a:rPr>
              <a:t>EVIDENCE</a:t>
            </a:r>
          </a:p>
        </p:txBody>
      </p:sp>
      <p:sp>
        <p:nvSpPr>
          <p:cNvPr id="34" name="TextBox 33"/>
          <p:cNvSpPr txBox="1"/>
          <p:nvPr/>
        </p:nvSpPr>
        <p:spPr>
          <a:xfrm>
            <a:off x="9829800" y="4229100"/>
            <a:ext cx="1485900" cy="571500"/>
          </a:xfrm>
          <a:prstGeom prst="rect">
            <a:avLst/>
          </a:prstGeom>
          <a:noFill/>
        </p:spPr>
        <p:txBody>
          <a:bodyPr wrap="square" anchor="t" lIns="0" rIns="0" tIns="0" bIns="0">
            <a:spAutoFit/>
          </a:bodyPr>
          <a:lstStyle/>
          <a:p>
            <a:pPr algn="ctr"/>
            <a:r>
              <a:rPr sz="1300" b="0" i="0">
                <a:solidFill>
                  <a:srgbClr val="EEF1F3"/>
                </a:solidFill>
                <a:latin typeface="Helvetica Neue"/>
              </a:rPr>
              <a:t>passed targets</a:t>
            </a:r>
          </a:p>
          <a:p>
            <a:pPr algn="ctr"/>
            <a:r>
              <a:rPr sz="1300" b="0" i="0">
                <a:solidFill>
                  <a:srgbClr val="EEF1F3"/>
                </a:solidFill>
                <a:latin typeface="Helvetica Neue"/>
              </a:rPr>
              <a:t>fail-fast repair</a:t>
            </a:r>
          </a:p>
          <a:p>
            <a:pPr algn="ctr"/>
            <a:r>
              <a:rPr sz="1300" b="0" i="0">
                <a:solidFill>
                  <a:srgbClr val="EEF1F3"/>
                </a:solidFill>
                <a:latin typeface="Helvetica Neue"/>
              </a:rPr>
              <a:t>full rerun resets</a:t>
            </a:r>
          </a:p>
        </p:txBody>
      </p:sp>
      <p:sp>
        <p:nvSpPr>
          <p:cNvPr id="35" name="TextBox 34"/>
          <p:cNvSpPr txBox="1"/>
          <p:nvPr/>
        </p:nvSpPr>
        <p:spPr>
          <a:xfrm>
            <a:off x="2047875" y="5772150"/>
            <a:ext cx="8096250" cy="266700"/>
          </a:xfrm>
          <a:prstGeom prst="rect">
            <a:avLst/>
          </a:prstGeom>
          <a:noFill/>
        </p:spPr>
        <p:txBody>
          <a:bodyPr wrap="square" anchor="t" lIns="0" rIns="0" tIns="0" bIns="0">
            <a:spAutoFit/>
          </a:bodyPr>
          <a:lstStyle/>
          <a:p>
            <a:pPr algn="ctr"/>
            <a:r>
              <a:rPr sz="1800" b="1" i="0">
                <a:solidFill>
                  <a:srgbClr val="FF9B66"/>
                </a:solidFill>
                <a:latin typeface="Helvetica Neue"/>
              </a:rPr>
              <a:t>Runner identities never enter the repository. The matrix is operator-owned configuration.</a:t>
            </a:r>
          </a:p>
        </p:txBody>
      </p:sp>
      <p:sp>
        <p:nvSpPr>
          <p:cNvPr id="36" name="TextBox 35"/>
          <p:cNvSpPr txBox="1"/>
          <p:nvPr/>
        </p:nvSpPr>
        <p:spPr>
          <a:xfrm>
            <a:off x="666750" y="6648450"/>
            <a:ext cx="1428750" cy="152400"/>
          </a:xfrm>
          <a:prstGeom prst="rect">
            <a:avLst/>
          </a:prstGeom>
          <a:noFill/>
        </p:spPr>
        <p:txBody>
          <a:bodyPr wrap="square" anchor="t" lIns="0" rIns="0" tIns="0" bIns="0">
            <a:spAutoFit/>
          </a:bodyPr>
          <a:lstStyle/>
          <a:p>
            <a:r>
              <a:rPr sz="1100" b="1" i="0">
                <a:solidFill>
                  <a:srgbClr val="AAB3BC"/>
                </a:solidFill>
                <a:latin typeface="Helvetica Neue"/>
              </a:rPr>
              <a:t>LITERATE-AI</a:t>
            </a:r>
          </a:p>
        </p:txBody>
      </p:sp>
      <p:sp>
        <p:nvSpPr>
          <p:cNvPr id="37" name="Rectangle 36"/>
          <p:cNvSpPr/>
          <p:nvPr/>
        </p:nvSpPr>
        <p:spPr>
          <a:xfrm>
            <a:off x="10287000" y="6705600"/>
            <a:ext cx="1143000" cy="28575"/>
          </a:xfrm>
          <a:prstGeom prst="rect">
            <a:avLst/>
          </a:prstGeom>
          <a:solidFill>
            <a:srgbClr val="23282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8" name="Rectangle 37"/>
          <p:cNvSpPr/>
          <p:nvPr/>
        </p:nvSpPr>
        <p:spPr>
          <a:xfrm>
            <a:off x="10287000" y="6705600"/>
            <a:ext cx="659423" cy="28575"/>
          </a:xfrm>
          <a:prstGeom prst="rect">
            <a:avLst/>
          </a:prstGeom>
          <a:solidFill>
            <a:srgbClr val="FF6B3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2000" cy="6858000"/>
          </a:xfrm>
          <a:prstGeom prst="rect">
            <a:avLst/>
          </a:prstGeom>
          <a:solidFill>
            <a:srgbClr val="10131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3" name="Picture 2" descr="image.jpg"/>
          <p:cNvPicPr>
            <a:picLocks noChangeAspect="1"/>
          </p:cNvPicPr>
          <p:nvPr/>
        </p:nvPicPr>
        <p:blipFill>
          <a:blip r:embed="rId2"/>
          <a:stretch>
            <a:fillRect/>
          </a:stretch>
        </p:blipFill>
        <p:spPr>
          <a:xfrm>
            <a:off x="0" y="0"/>
            <a:ext cx="12192000" cy="6858000"/>
          </a:xfrm>
          <a:prstGeom prst="rect">
            <a:avLst/>
          </a:prstGeom>
        </p:spPr>
      </p:pic>
      <p:sp>
        <p:nvSpPr>
          <p:cNvPr id="4" name="Rectangle 3"/>
          <p:cNvSpPr/>
          <p:nvPr/>
        </p:nvSpPr>
        <p:spPr>
          <a:xfrm>
            <a:off x="0" y="0"/>
            <a:ext cx="5905500" cy="6858000"/>
          </a:xfrm>
          <a:prstGeom prst="rect">
            <a:avLst/>
          </a:prstGeom>
          <a:solidFill>
            <a:srgbClr val="101317">
              <a:alpha val="4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ounded Rectangle 4"/>
          <p:cNvSpPr/>
          <p:nvPr/>
        </p:nvSpPr>
        <p:spPr>
          <a:xfrm>
            <a:off x="666750" y="476250"/>
            <a:ext cx="1952625" cy="304800"/>
          </a:xfrm>
          <a:prstGeom prst="roundRect">
            <a:avLst>
              <a:gd name="adj" fmla="val 50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62000" y="533400"/>
            <a:ext cx="1762125" cy="190500"/>
          </a:xfrm>
          <a:prstGeom prst="rect">
            <a:avLst/>
          </a:prstGeom>
          <a:noFill/>
        </p:spPr>
        <p:txBody>
          <a:bodyPr wrap="square" anchor="t" lIns="0" rIns="0" tIns="0" bIns="0">
            <a:normAutofit/>
          </a:bodyPr>
          <a:lstStyle/>
          <a:p>
            <a:pPr algn="ctr"/>
            <a:r>
              <a:rPr sz="1300" b="1" i="0">
                <a:solidFill>
                  <a:srgbClr val="101317"/>
                </a:solidFill>
                <a:latin typeface="Helvetica Neue"/>
              </a:rPr>
              <a:t>ONE OPERATING MODEL</a:t>
            </a:r>
          </a:p>
        </p:txBody>
      </p:sp>
      <p:sp>
        <p:nvSpPr>
          <p:cNvPr id="7" name="TextBox 6"/>
          <p:cNvSpPr txBox="1"/>
          <p:nvPr/>
        </p:nvSpPr>
        <p:spPr>
          <a:xfrm>
            <a:off x="666750" y="1295400"/>
            <a:ext cx="4762500" cy="914400"/>
          </a:xfrm>
          <a:prstGeom prst="rect">
            <a:avLst/>
          </a:prstGeom>
          <a:noFill/>
        </p:spPr>
        <p:txBody>
          <a:bodyPr wrap="square" anchor="t" lIns="0" rIns="0" tIns="0" bIns="0">
            <a:spAutoFit/>
          </a:bodyPr>
          <a:lstStyle/>
          <a:p>
            <a:r>
              <a:rPr sz="3900" b="1" i="0">
                <a:solidFill>
                  <a:srgbClr val="FFFFFF"/>
                </a:solidFill>
                <a:latin typeface="Helvetica Neue"/>
              </a:rPr>
              <a:t>One authority connects</a:t>
            </a:r>
          </a:p>
          <a:p>
            <a:r>
              <a:rPr sz="3900" b="1" i="0">
                <a:solidFill>
                  <a:srgbClr val="FFFFFF"/>
                </a:solidFill>
                <a:latin typeface="Helvetica Neue"/>
              </a:rPr>
              <a:t>roadmap to operations.</a:t>
            </a:r>
          </a:p>
        </p:txBody>
      </p:sp>
      <p:sp>
        <p:nvSpPr>
          <p:cNvPr id="8" name="TextBox 7"/>
          <p:cNvSpPr txBox="1"/>
          <p:nvPr/>
        </p:nvSpPr>
        <p:spPr>
          <a:xfrm>
            <a:off x="685800" y="2724150"/>
            <a:ext cx="4381500" cy="1123950"/>
          </a:xfrm>
          <a:prstGeom prst="rect">
            <a:avLst/>
          </a:prstGeom>
          <a:noFill/>
        </p:spPr>
        <p:txBody>
          <a:bodyPr wrap="square" anchor="t" lIns="0" rIns="0" tIns="0" bIns="0">
            <a:spAutoFit/>
          </a:bodyPr>
          <a:lstStyle/>
          <a:p>
            <a:r>
              <a:rPr sz="1900" b="0" i="0">
                <a:solidFill>
                  <a:srgbClr val="EEF1F3"/>
                </a:solidFill>
                <a:latin typeface="Helvetica Neue"/>
              </a:rPr>
              <a:t>Product intent, engineering execution, program dependencies, and operational evidence become different views of the same content-identified system.</a:t>
            </a:r>
          </a:p>
        </p:txBody>
      </p:sp>
      <p:sp>
        <p:nvSpPr>
          <p:cNvPr id="9" name="Rounded Rectangle 8"/>
          <p:cNvSpPr/>
          <p:nvPr/>
        </p:nvSpPr>
        <p:spPr>
          <a:xfrm>
            <a:off x="5905500" y="5905500"/>
            <a:ext cx="1257300" cy="304800"/>
          </a:xfrm>
          <a:prstGeom prst="roundRect">
            <a:avLst>
              <a:gd name="adj" fmla="val 50000"/>
            </a:avLst>
          </a:prstGeom>
          <a:solidFill>
            <a:srgbClr val="23282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6000750" y="5962650"/>
            <a:ext cx="1066800" cy="190500"/>
          </a:xfrm>
          <a:prstGeom prst="rect">
            <a:avLst/>
          </a:prstGeom>
          <a:noFill/>
        </p:spPr>
        <p:txBody>
          <a:bodyPr wrap="square" anchor="t" lIns="0" rIns="0" tIns="0" bIns="0">
            <a:normAutofit/>
          </a:bodyPr>
          <a:lstStyle/>
          <a:p>
            <a:pPr algn="ctr"/>
            <a:r>
              <a:rPr sz="1300" b="1" i="0">
                <a:solidFill>
                  <a:srgbClr val="FFFFFF"/>
                </a:solidFill>
                <a:latin typeface="Helvetica Neue"/>
              </a:rPr>
              <a:t>ROADMAP</a:t>
            </a:r>
          </a:p>
        </p:txBody>
      </p:sp>
      <p:sp>
        <p:nvSpPr>
          <p:cNvPr id="11" name="Rounded Rectangle 10"/>
          <p:cNvSpPr/>
          <p:nvPr/>
        </p:nvSpPr>
        <p:spPr>
          <a:xfrm>
            <a:off x="7334250" y="5905500"/>
            <a:ext cx="1257300" cy="304800"/>
          </a:xfrm>
          <a:prstGeom prst="roundRect">
            <a:avLst>
              <a:gd name="adj" fmla="val 50000"/>
            </a:avLst>
          </a:prstGeom>
          <a:solidFill>
            <a:srgbClr val="23282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7429500" y="5962650"/>
            <a:ext cx="1066800" cy="190500"/>
          </a:xfrm>
          <a:prstGeom prst="rect">
            <a:avLst/>
          </a:prstGeom>
          <a:noFill/>
        </p:spPr>
        <p:txBody>
          <a:bodyPr wrap="square" anchor="t" lIns="0" rIns="0" tIns="0" bIns="0">
            <a:normAutofit/>
          </a:bodyPr>
          <a:lstStyle/>
          <a:p>
            <a:pPr algn="ctr"/>
            <a:r>
              <a:rPr sz="1300" b="1" i="0">
                <a:solidFill>
                  <a:srgbClr val="FFFFFF"/>
                </a:solidFill>
                <a:latin typeface="Helvetica Neue"/>
              </a:rPr>
              <a:t>ENGINEERING</a:t>
            </a:r>
          </a:p>
        </p:txBody>
      </p:sp>
      <p:sp>
        <p:nvSpPr>
          <p:cNvPr id="13" name="Rounded Rectangle 12"/>
          <p:cNvSpPr/>
          <p:nvPr/>
        </p:nvSpPr>
        <p:spPr>
          <a:xfrm>
            <a:off x="8763000" y="5905500"/>
            <a:ext cx="1257300" cy="304800"/>
          </a:xfrm>
          <a:prstGeom prst="roundRect">
            <a:avLst>
              <a:gd name="adj" fmla="val 50000"/>
            </a:avLst>
          </a:prstGeom>
          <a:solidFill>
            <a:srgbClr val="23282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8858250" y="5962650"/>
            <a:ext cx="1066800" cy="190500"/>
          </a:xfrm>
          <a:prstGeom prst="rect">
            <a:avLst/>
          </a:prstGeom>
          <a:noFill/>
        </p:spPr>
        <p:txBody>
          <a:bodyPr wrap="square" anchor="t" lIns="0" rIns="0" tIns="0" bIns="0">
            <a:normAutofit/>
          </a:bodyPr>
          <a:lstStyle/>
          <a:p>
            <a:pPr algn="ctr"/>
            <a:r>
              <a:rPr sz="1300" b="1" i="0">
                <a:solidFill>
                  <a:srgbClr val="FFFFFF"/>
                </a:solidFill>
                <a:latin typeface="Helvetica Neue"/>
              </a:rPr>
              <a:t>RELEASE</a:t>
            </a:r>
          </a:p>
        </p:txBody>
      </p:sp>
      <p:sp>
        <p:nvSpPr>
          <p:cNvPr id="15" name="Rounded Rectangle 14"/>
          <p:cNvSpPr/>
          <p:nvPr/>
        </p:nvSpPr>
        <p:spPr>
          <a:xfrm>
            <a:off x="10191750" y="5905500"/>
            <a:ext cx="1257300" cy="304800"/>
          </a:xfrm>
          <a:prstGeom prst="roundRect">
            <a:avLst>
              <a:gd name="adj" fmla="val 50000"/>
            </a:avLst>
          </a:prstGeom>
          <a:solidFill>
            <a:srgbClr val="7BC6A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10287000" y="5962650"/>
            <a:ext cx="1066800" cy="190500"/>
          </a:xfrm>
          <a:prstGeom prst="rect">
            <a:avLst/>
          </a:prstGeom>
          <a:noFill/>
        </p:spPr>
        <p:txBody>
          <a:bodyPr wrap="square" anchor="t" lIns="0" rIns="0" tIns="0" bIns="0">
            <a:normAutofit/>
          </a:bodyPr>
          <a:lstStyle/>
          <a:p>
            <a:pPr algn="ctr"/>
            <a:r>
              <a:rPr sz="1300" b="1" i="0">
                <a:solidFill>
                  <a:srgbClr val="FFFFFF"/>
                </a:solidFill>
                <a:latin typeface="Helvetica Neue"/>
              </a:rPr>
              <a:t>OPERATIONS</a:t>
            </a:r>
          </a:p>
        </p:txBody>
      </p:sp>
      <p:sp>
        <p:nvSpPr>
          <p:cNvPr id="17" name="TextBox 16"/>
          <p:cNvSpPr txBox="1"/>
          <p:nvPr/>
        </p:nvSpPr>
        <p:spPr>
          <a:xfrm>
            <a:off x="666750" y="6648450"/>
            <a:ext cx="1428750" cy="152400"/>
          </a:xfrm>
          <a:prstGeom prst="rect">
            <a:avLst/>
          </a:prstGeom>
          <a:noFill/>
        </p:spPr>
        <p:txBody>
          <a:bodyPr wrap="square" anchor="t" lIns="0" rIns="0" tIns="0" bIns="0">
            <a:spAutoFit/>
          </a:bodyPr>
          <a:lstStyle/>
          <a:p>
            <a:r>
              <a:rPr sz="1100" b="1" i="0">
                <a:solidFill>
                  <a:srgbClr val="AAB3BC"/>
                </a:solidFill>
                <a:latin typeface="Helvetica Neue"/>
              </a:rPr>
              <a:t>LITERATE-AI</a:t>
            </a:r>
          </a:p>
        </p:txBody>
      </p:sp>
      <p:sp>
        <p:nvSpPr>
          <p:cNvPr id="18" name="Rectangle 17"/>
          <p:cNvSpPr/>
          <p:nvPr/>
        </p:nvSpPr>
        <p:spPr>
          <a:xfrm>
            <a:off x="10287000" y="6705600"/>
            <a:ext cx="1143000" cy="28575"/>
          </a:xfrm>
          <a:prstGeom prst="rect">
            <a:avLst/>
          </a:prstGeom>
          <a:solidFill>
            <a:srgbClr val="23282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Rectangle 18"/>
          <p:cNvSpPr/>
          <p:nvPr/>
        </p:nvSpPr>
        <p:spPr>
          <a:xfrm>
            <a:off x="10287000" y="6705600"/>
            <a:ext cx="703385" cy="28575"/>
          </a:xfrm>
          <a:prstGeom prst="rect">
            <a:avLst/>
          </a:prstGeom>
          <a:solidFill>
            <a:srgbClr val="FF6B3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2000" cy="6858000"/>
          </a:xfrm>
          <a:prstGeom prst="rect">
            <a:avLst/>
          </a:prstGeom>
          <a:solidFill>
            <a:srgbClr val="10131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3" name="Picture 2" descr="image.jpg"/>
          <p:cNvPicPr>
            <a:picLocks noChangeAspect="1"/>
          </p:cNvPicPr>
          <p:nvPr/>
        </p:nvPicPr>
        <p:blipFill>
          <a:blip r:embed="rId2"/>
          <a:stretch>
            <a:fillRect/>
          </a:stretch>
        </p:blipFill>
        <p:spPr>
          <a:xfrm>
            <a:off x="0" y="0"/>
            <a:ext cx="12192000" cy="6858000"/>
          </a:xfrm>
          <a:prstGeom prst="rect">
            <a:avLst/>
          </a:prstGeom>
        </p:spPr>
      </p:pic>
      <p:sp>
        <p:nvSpPr>
          <p:cNvPr id="4" name="Rectangle 3"/>
          <p:cNvSpPr/>
          <p:nvPr/>
        </p:nvSpPr>
        <p:spPr>
          <a:xfrm>
            <a:off x="0" y="0"/>
            <a:ext cx="6286500" cy="6858000"/>
          </a:xfrm>
          <a:prstGeom prst="rect">
            <a:avLst/>
          </a:prstGeom>
          <a:solidFill>
            <a:srgbClr val="10131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ounded Rectangle 4"/>
          <p:cNvSpPr/>
          <p:nvPr/>
        </p:nvSpPr>
        <p:spPr>
          <a:xfrm>
            <a:off x="666750" y="476250"/>
            <a:ext cx="1476375" cy="304800"/>
          </a:xfrm>
          <a:prstGeom prst="roundRect">
            <a:avLst>
              <a:gd name="adj" fmla="val 50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62000" y="533400"/>
            <a:ext cx="1285875" cy="190500"/>
          </a:xfrm>
          <a:prstGeom prst="rect">
            <a:avLst/>
          </a:prstGeom>
          <a:noFill/>
        </p:spPr>
        <p:txBody>
          <a:bodyPr wrap="square" anchor="t" lIns="0" rIns="0" tIns="0" bIns="0">
            <a:normAutofit/>
          </a:bodyPr>
          <a:lstStyle/>
          <a:p>
            <a:pPr algn="ctr"/>
            <a:r>
              <a:rPr sz="1300" b="1" i="0">
                <a:solidFill>
                  <a:srgbClr val="101317"/>
                </a:solidFill>
                <a:latin typeface="Helvetica Neue"/>
              </a:rPr>
              <a:t>MODERNIZATION</a:t>
            </a:r>
          </a:p>
        </p:txBody>
      </p:sp>
      <p:sp>
        <p:nvSpPr>
          <p:cNvPr id="7" name="TextBox 6"/>
          <p:cNvSpPr txBox="1"/>
          <p:nvPr/>
        </p:nvSpPr>
        <p:spPr>
          <a:xfrm>
            <a:off x="666750" y="1181100"/>
            <a:ext cx="5143500" cy="914400"/>
          </a:xfrm>
          <a:prstGeom prst="rect">
            <a:avLst/>
          </a:prstGeom>
          <a:noFill/>
        </p:spPr>
        <p:txBody>
          <a:bodyPr wrap="square" anchor="t" lIns="0" rIns="0" tIns="0" bIns="0">
            <a:spAutoFit/>
          </a:bodyPr>
          <a:lstStyle/>
          <a:p>
            <a:r>
              <a:rPr sz="4000" b="1" i="0">
                <a:solidFill>
                  <a:srgbClr val="FFFFFF"/>
                </a:solidFill>
                <a:latin typeface="Helvetica Neue"/>
              </a:rPr>
              <a:t>Existing systems become</a:t>
            </a:r>
          </a:p>
          <a:p>
            <a:r>
              <a:rPr sz="4000" b="1" i="0">
                <a:solidFill>
                  <a:srgbClr val="FFFFFF"/>
                </a:solidFill>
                <a:latin typeface="Helvetica Neue"/>
              </a:rPr>
              <a:t>starting knowledge.</a:t>
            </a:r>
          </a:p>
        </p:txBody>
      </p:sp>
      <p:sp>
        <p:nvSpPr>
          <p:cNvPr id="8" name="Rounded Rectangle 7"/>
          <p:cNvSpPr/>
          <p:nvPr/>
        </p:nvSpPr>
        <p:spPr>
          <a:xfrm>
            <a:off x="666750" y="2647950"/>
            <a:ext cx="4953000" cy="723900"/>
          </a:xfrm>
          <a:prstGeom prst="roundRect">
            <a:avLst>
              <a:gd name="adj" fmla="val 9000"/>
            </a:avLst>
          </a:prstGeom>
          <a:solidFill>
            <a:srgbClr val="23282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838200" y="2895600"/>
            <a:ext cx="419100" cy="228600"/>
          </a:xfrm>
          <a:prstGeom prst="rect">
            <a:avLst/>
          </a:prstGeom>
          <a:noFill/>
        </p:spPr>
        <p:txBody>
          <a:bodyPr wrap="square" anchor="t" lIns="0" rIns="0" tIns="0" bIns="0">
            <a:spAutoFit/>
          </a:bodyPr>
          <a:lstStyle/>
          <a:p>
            <a:r>
              <a:rPr sz="1500" b="1" i="0">
                <a:solidFill>
                  <a:srgbClr val="FF6B35"/>
                </a:solidFill>
                <a:latin typeface="Helvetica Neue"/>
              </a:rPr>
              <a:t>01</a:t>
            </a:r>
          </a:p>
        </p:txBody>
      </p:sp>
      <p:sp>
        <p:nvSpPr>
          <p:cNvPr id="10" name="TextBox 9"/>
          <p:cNvSpPr txBox="1"/>
          <p:nvPr/>
        </p:nvSpPr>
        <p:spPr>
          <a:xfrm>
            <a:off x="1314450" y="2800350"/>
            <a:ext cx="1619250" cy="228600"/>
          </a:xfrm>
          <a:prstGeom prst="rect">
            <a:avLst/>
          </a:prstGeom>
          <a:noFill/>
        </p:spPr>
        <p:txBody>
          <a:bodyPr wrap="square" anchor="t" lIns="0" rIns="0" tIns="0" bIns="0">
            <a:spAutoFit/>
          </a:bodyPr>
          <a:lstStyle/>
          <a:p>
            <a:r>
              <a:rPr sz="1800" b="1" i="0">
                <a:solidFill>
                  <a:srgbClr val="FFFFFF"/>
                </a:solidFill>
                <a:latin typeface="Helvetica Neue"/>
              </a:rPr>
              <a:t>INDEX</a:t>
            </a:r>
          </a:p>
        </p:txBody>
      </p:sp>
      <p:sp>
        <p:nvSpPr>
          <p:cNvPr id="11" name="TextBox 10"/>
          <p:cNvSpPr txBox="1"/>
          <p:nvPr/>
        </p:nvSpPr>
        <p:spPr>
          <a:xfrm>
            <a:off x="3143250" y="2838450"/>
            <a:ext cx="2286000" cy="342900"/>
          </a:xfrm>
          <a:prstGeom prst="rect">
            <a:avLst/>
          </a:prstGeom>
          <a:noFill/>
        </p:spPr>
        <p:txBody>
          <a:bodyPr wrap="square" anchor="t" lIns="0" rIns="0" tIns="0" bIns="0">
            <a:spAutoFit/>
          </a:bodyPr>
          <a:lstStyle/>
          <a:p>
            <a:r>
              <a:rPr sz="1600" b="1" i="0">
                <a:solidFill>
                  <a:srgbClr val="AAB3BC"/>
                </a:solidFill>
                <a:latin typeface="Helvetica Neue"/>
              </a:rPr>
              <a:t>inert mirror</a:t>
            </a:r>
          </a:p>
        </p:txBody>
      </p:sp>
      <p:sp>
        <p:nvSpPr>
          <p:cNvPr id="12" name="Rounded Rectangle 11"/>
          <p:cNvSpPr/>
          <p:nvPr/>
        </p:nvSpPr>
        <p:spPr>
          <a:xfrm>
            <a:off x="666750" y="3486150"/>
            <a:ext cx="4953000" cy="723900"/>
          </a:xfrm>
          <a:prstGeom prst="roundRect">
            <a:avLst>
              <a:gd name="adj" fmla="val 9000"/>
            </a:avLst>
          </a:prstGeom>
          <a:solidFill>
            <a:srgbClr val="23282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838200" y="3733800"/>
            <a:ext cx="419100" cy="228600"/>
          </a:xfrm>
          <a:prstGeom prst="rect">
            <a:avLst/>
          </a:prstGeom>
          <a:noFill/>
        </p:spPr>
        <p:txBody>
          <a:bodyPr wrap="square" anchor="t" lIns="0" rIns="0" tIns="0" bIns="0">
            <a:spAutoFit/>
          </a:bodyPr>
          <a:lstStyle/>
          <a:p>
            <a:r>
              <a:rPr sz="1500" b="1" i="0">
                <a:solidFill>
                  <a:srgbClr val="FF6B35"/>
                </a:solidFill>
                <a:latin typeface="Helvetica Neue"/>
              </a:rPr>
              <a:t>02</a:t>
            </a:r>
          </a:p>
        </p:txBody>
      </p:sp>
      <p:sp>
        <p:nvSpPr>
          <p:cNvPr id="14" name="TextBox 13"/>
          <p:cNvSpPr txBox="1"/>
          <p:nvPr/>
        </p:nvSpPr>
        <p:spPr>
          <a:xfrm>
            <a:off x="1314450" y="3638550"/>
            <a:ext cx="1619250" cy="228600"/>
          </a:xfrm>
          <a:prstGeom prst="rect">
            <a:avLst/>
          </a:prstGeom>
          <a:noFill/>
        </p:spPr>
        <p:txBody>
          <a:bodyPr wrap="square" anchor="t" lIns="0" rIns="0" tIns="0" bIns="0">
            <a:spAutoFit/>
          </a:bodyPr>
          <a:lstStyle/>
          <a:p>
            <a:r>
              <a:rPr sz="1800" b="1" i="0">
                <a:solidFill>
                  <a:srgbClr val="FFFFFF"/>
                </a:solidFill>
                <a:latin typeface="Helvetica Neue"/>
              </a:rPr>
              <a:t>DRAFT</a:t>
            </a:r>
          </a:p>
        </p:txBody>
      </p:sp>
      <p:sp>
        <p:nvSpPr>
          <p:cNvPr id="15" name="TextBox 14"/>
          <p:cNvSpPr txBox="1"/>
          <p:nvPr/>
        </p:nvSpPr>
        <p:spPr>
          <a:xfrm>
            <a:off x="3143250" y="3676650"/>
            <a:ext cx="2286000" cy="342900"/>
          </a:xfrm>
          <a:prstGeom prst="rect">
            <a:avLst/>
          </a:prstGeom>
          <a:noFill/>
        </p:spPr>
        <p:txBody>
          <a:bodyPr wrap="square" anchor="t" lIns="0" rIns="0" tIns="0" bIns="0">
            <a:spAutoFit/>
          </a:bodyPr>
          <a:lstStyle/>
          <a:p>
            <a:r>
              <a:rPr sz="1600" b="1" i="0">
                <a:solidFill>
                  <a:srgbClr val="AAB3BC"/>
                </a:solidFill>
                <a:latin typeface="Helvetica Neue"/>
              </a:rPr>
              <a:t>reviewable specs</a:t>
            </a:r>
          </a:p>
        </p:txBody>
      </p:sp>
      <p:sp>
        <p:nvSpPr>
          <p:cNvPr id="16" name="Rounded Rectangle 15"/>
          <p:cNvSpPr/>
          <p:nvPr/>
        </p:nvSpPr>
        <p:spPr>
          <a:xfrm>
            <a:off x="666750" y="4324350"/>
            <a:ext cx="4953000" cy="723900"/>
          </a:xfrm>
          <a:prstGeom prst="roundRect">
            <a:avLst>
              <a:gd name="adj" fmla="val 9000"/>
            </a:avLst>
          </a:prstGeom>
          <a:solidFill>
            <a:srgbClr val="23282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838200" y="4572000"/>
            <a:ext cx="419100" cy="228600"/>
          </a:xfrm>
          <a:prstGeom prst="rect">
            <a:avLst/>
          </a:prstGeom>
          <a:noFill/>
        </p:spPr>
        <p:txBody>
          <a:bodyPr wrap="square" anchor="t" lIns="0" rIns="0" tIns="0" bIns="0">
            <a:spAutoFit/>
          </a:bodyPr>
          <a:lstStyle/>
          <a:p>
            <a:r>
              <a:rPr sz="1500" b="1" i="0">
                <a:solidFill>
                  <a:srgbClr val="FF6B35"/>
                </a:solidFill>
                <a:latin typeface="Helvetica Neue"/>
              </a:rPr>
              <a:t>03</a:t>
            </a:r>
          </a:p>
        </p:txBody>
      </p:sp>
      <p:sp>
        <p:nvSpPr>
          <p:cNvPr id="18" name="TextBox 17"/>
          <p:cNvSpPr txBox="1"/>
          <p:nvPr/>
        </p:nvSpPr>
        <p:spPr>
          <a:xfrm>
            <a:off x="1314450" y="4476750"/>
            <a:ext cx="1619250" cy="228600"/>
          </a:xfrm>
          <a:prstGeom prst="rect">
            <a:avLst/>
          </a:prstGeom>
          <a:noFill/>
        </p:spPr>
        <p:txBody>
          <a:bodyPr wrap="square" anchor="t" lIns="0" rIns="0" tIns="0" bIns="0">
            <a:spAutoFit/>
          </a:bodyPr>
          <a:lstStyle/>
          <a:p>
            <a:r>
              <a:rPr sz="1800" b="1" i="0">
                <a:solidFill>
                  <a:srgbClr val="FFFFFF"/>
                </a:solidFill>
                <a:latin typeface="Helvetica Neue"/>
              </a:rPr>
              <a:t>QUALIFY</a:t>
            </a:r>
          </a:p>
        </p:txBody>
      </p:sp>
      <p:sp>
        <p:nvSpPr>
          <p:cNvPr id="19" name="TextBox 18"/>
          <p:cNvSpPr txBox="1"/>
          <p:nvPr/>
        </p:nvSpPr>
        <p:spPr>
          <a:xfrm>
            <a:off x="3143250" y="4514850"/>
            <a:ext cx="2286000" cy="342900"/>
          </a:xfrm>
          <a:prstGeom prst="rect">
            <a:avLst/>
          </a:prstGeom>
          <a:noFill/>
        </p:spPr>
        <p:txBody>
          <a:bodyPr wrap="square" anchor="t" lIns="0" rIns="0" tIns="0" bIns="0">
            <a:spAutoFit/>
          </a:bodyPr>
          <a:lstStyle/>
          <a:p>
            <a:r>
              <a:rPr sz="1600" b="1" i="0">
                <a:solidFill>
                  <a:srgbClr val="AAB3BC"/>
                </a:solidFill>
                <a:latin typeface="Helvetica Neue"/>
              </a:rPr>
              <a:t>human + evidence</a:t>
            </a:r>
          </a:p>
        </p:txBody>
      </p:sp>
      <p:sp>
        <p:nvSpPr>
          <p:cNvPr id="20" name="Rounded Rectangle 19"/>
          <p:cNvSpPr/>
          <p:nvPr/>
        </p:nvSpPr>
        <p:spPr>
          <a:xfrm>
            <a:off x="666750" y="6172200"/>
            <a:ext cx="10858500" cy="342900"/>
          </a:xfrm>
          <a:prstGeom prst="roundRect">
            <a:avLst>
              <a:gd name="adj" fmla="val 50000"/>
            </a:avLst>
          </a:prstGeom>
          <a:solidFill>
            <a:srgbClr val="3A2A2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857250" y="6248400"/>
            <a:ext cx="10477500" cy="209550"/>
          </a:xfrm>
          <a:prstGeom prst="rect">
            <a:avLst/>
          </a:prstGeom>
          <a:noFill/>
        </p:spPr>
        <p:txBody>
          <a:bodyPr wrap="square" anchor="t" lIns="0" rIns="0" tIns="0" bIns="0">
            <a:normAutofit/>
          </a:bodyPr>
          <a:lstStyle/>
          <a:p>
            <a:pPr algn="ctr"/>
            <a:r>
              <a:rPr sz="1300" b="1" i="0">
                <a:solidFill>
                  <a:srgbClr val="FF9B66"/>
                </a:solidFill>
                <a:latin typeface="Helvetica Neue"/>
              </a:rPr>
              <a:t>Draft extraction is available. Authority stays source-baseline until current qualification evidence.</a:t>
            </a:r>
          </a:p>
        </p:txBody>
      </p:sp>
      <p:sp>
        <p:nvSpPr>
          <p:cNvPr id="22" name="TextBox 21"/>
          <p:cNvSpPr txBox="1"/>
          <p:nvPr/>
        </p:nvSpPr>
        <p:spPr>
          <a:xfrm>
            <a:off x="666750" y="6648450"/>
            <a:ext cx="1428750" cy="152400"/>
          </a:xfrm>
          <a:prstGeom prst="rect">
            <a:avLst/>
          </a:prstGeom>
          <a:noFill/>
        </p:spPr>
        <p:txBody>
          <a:bodyPr wrap="square" anchor="t" lIns="0" rIns="0" tIns="0" bIns="0">
            <a:spAutoFit/>
          </a:bodyPr>
          <a:lstStyle/>
          <a:p>
            <a:r>
              <a:rPr sz="1100" b="1" i="0">
                <a:solidFill>
                  <a:srgbClr val="AAB3BC"/>
                </a:solidFill>
                <a:latin typeface="Helvetica Neue"/>
              </a:rPr>
              <a:t>LITERATE-AI</a:t>
            </a:r>
          </a:p>
        </p:txBody>
      </p:sp>
      <p:sp>
        <p:nvSpPr>
          <p:cNvPr id="23" name="Rectangle 22"/>
          <p:cNvSpPr/>
          <p:nvPr/>
        </p:nvSpPr>
        <p:spPr>
          <a:xfrm>
            <a:off x="10287000" y="6705600"/>
            <a:ext cx="1143000" cy="28575"/>
          </a:xfrm>
          <a:prstGeom prst="rect">
            <a:avLst/>
          </a:prstGeom>
          <a:solidFill>
            <a:srgbClr val="23282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Rectangle 23"/>
          <p:cNvSpPr/>
          <p:nvPr/>
        </p:nvSpPr>
        <p:spPr>
          <a:xfrm>
            <a:off x="10287000" y="6705600"/>
            <a:ext cx="747346" cy="28575"/>
          </a:xfrm>
          <a:prstGeom prst="rect">
            <a:avLst/>
          </a:prstGeom>
          <a:solidFill>
            <a:srgbClr val="FF6B3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2000" cy="6858000"/>
          </a:xfrm>
          <a:prstGeom prst="rect">
            <a:avLst/>
          </a:prstGeom>
          <a:solidFill>
            <a:srgbClr val="EEF1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ounded Rectangle 2"/>
          <p:cNvSpPr/>
          <p:nvPr/>
        </p:nvSpPr>
        <p:spPr>
          <a:xfrm>
            <a:off x="666750" y="266700"/>
            <a:ext cx="1257300" cy="304800"/>
          </a:xfrm>
          <a:prstGeom prst="roundRect">
            <a:avLst>
              <a:gd name="adj" fmla="val 50000"/>
            </a:avLst>
          </a:prstGeom>
          <a:solidFill>
            <a:srgbClr val="10131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762000" y="323850"/>
            <a:ext cx="1066800" cy="190500"/>
          </a:xfrm>
          <a:prstGeom prst="rect">
            <a:avLst/>
          </a:prstGeom>
          <a:noFill/>
        </p:spPr>
        <p:txBody>
          <a:bodyPr wrap="square" anchor="t" lIns="0" rIns="0" tIns="0" bIns="0">
            <a:normAutofit/>
          </a:bodyPr>
          <a:lstStyle/>
          <a:p>
            <a:pPr algn="ctr"/>
            <a:r>
              <a:rPr sz="1300" b="1" i="0">
                <a:solidFill>
                  <a:srgbClr val="FFFFFF"/>
                </a:solidFill>
                <a:latin typeface="Helvetica Neue"/>
              </a:rPr>
              <a:t>LITERATE-AI</a:t>
            </a:r>
          </a:p>
        </p:txBody>
      </p:sp>
      <p:sp>
        <p:nvSpPr>
          <p:cNvPr id="5" name="TextBox 4"/>
          <p:cNvSpPr txBox="1"/>
          <p:nvPr/>
        </p:nvSpPr>
        <p:spPr>
          <a:xfrm>
            <a:off x="11144250" y="304800"/>
            <a:ext cx="381000" cy="209550"/>
          </a:xfrm>
          <a:prstGeom prst="rect">
            <a:avLst/>
          </a:prstGeom>
          <a:noFill/>
        </p:spPr>
        <p:txBody>
          <a:bodyPr wrap="square" anchor="t" lIns="0" rIns="0" tIns="0" bIns="0">
            <a:spAutoFit/>
          </a:bodyPr>
          <a:lstStyle/>
          <a:p>
            <a:pPr algn="r"/>
            <a:r>
              <a:rPr sz="1300" b="1" i="0">
                <a:solidFill>
                  <a:srgbClr val="101317"/>
                </a:solidFill>
                <a:latin typeface="Helvetica Neue"/>
              </a:rPr>
              <a:t>18</a:t>
            </a:r>
          </a:p>
        </p:txBody>
      </p:sp>
      <p:sp>
        <p:nvSpPr>
          <p:cNvPr id="6" name="TextBox 5"/>
          <p:cNvSpPr txBox="1"/>
          <p:nvPr/>
        </p:nvSpPr>
        <p:spPr>
          <a:xfrm>
            <a:off x="666750" y="742950"/>
            <a:ext cx="10858500" cy="800100"/>
          </a:xfrm>
          <a:prstGeom prst="rect">
            <a:avLst/>
          </a:prstGeom>
          <a:noFill/>
        </p:spPr>
        <p:txBody>
          <a:bodyPr wrap="square" anchor="t" lIns="0" rIns="0" tIns="0" bIns="0">
            <a:normAutofit/>
          </a:bodyPr>
          <a:lstStyle/>
          <a:p>
            <a:r>
              <a:rPr sz="3200" b="1" i="0">
                <a:solidFill>
                  <a:srgbClr val="101317"/>
                </a:solidFill>
                <a:latin typeface="Helvetica Neue"/>
              </a:rPr>
              <a:t>litai exposes the lifecycle without replacing native tools.</a:t>
            </a:r>
          </a:p>
        </p:txBody>
      </p:sp>
      <p:sp>
        <p:nvSpPr>
          <p:cNvPr id="7" name="TextBox 6"/>
          <p:cNvSpPr txBox="1"/>
          <p:nvPr/>
        </p:nvSpPr>
        <p:spPr>
          <a:xfrm>
            <a:off x="685800" y="1600200"/>
            <a:ext cx="10477500" cy="647700"/>
          </a:xfrm>
          <a:prstGeom prst="rect">
            <a:avLst/>
          </a:prstGeom>
          <a:noFill/>
        </p:spPr>
        <p:txBody>
          <a:bodyPr wrap="square" anchor="t" lIns="0" rIns="0" tIns="0" bIns="0">
            <a:normAutofit/>
          </a:bodyPr>
          <a:lstStyle/>
          <a:p>
            <a:r>
              <a:rPr sz="1700" b="0" i="0">
                <a:solidFill>
                  <a:srgbClr val="65707C"/>
                </a:solidFill>
                <a:latin typeface="Helvetica Neue"/>
              </a:rPr>
              <a:t>The CLI owns specification, deterministic connector, target, package-plan, and release authority; native ecosystems perform their own work.</a:t>
            </a:r>
          </a:p>
        </p:txBody>
      </p:sp>
      <p:sp>
        <p:nvSpPr>
          <p:cNvPr id="8" name="Rectangle 7"/>
          <p:cNvSpPr/>
          <p:nvPr/>
        </p:nvSpPr>
        <p:spPr>
          <a:xfrm>
            <a:off x="666750" y="2362200"/>
            <a:ext cx="838200" cy="57150"/>
          </a:xfrm>
          <a:prstGeom prst="rect">
            <a:avLst/>
          </a:prstGeom>
          <a:solidFill>
            <a:srgbClr val="FF6B3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Rounded Rectangle 8"/>
          <p:cNvSpPr/>
          <p:nvPr/>
        </p:nvSpPr>
        <p:spPr>
          <a:xfrm>
            <a:off x="666750" y="3124200"/>
            <a:ext cx="2495550" cy="1562100"/>
          </a:xfrm>
          <a:prstGeom prst="roundRect">
            <a:avLst>
              <a:gd name="adj" fmla="val 14000"/>
            </a:avLst>
          </a:prstGeom>
          <a:solidFill>
            <a:srgbClr val="FFFFFF"/>
          </a:solidFill>
          <a:ln w="38100">
            <a:solidFill>
              <a:srgbClr val="FF6B3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57250" y="3333750"/>
            <a:ext cx="2114550" cy="266700"/>
          </a:xfrm>
          <a:prstGeom prst="rect">
            <a:avLst/>
          </a:prstGeom>
          <a:noFill/>
        </p:spPr>
        <p:txBody>
          <a:bodyPr wrap="square" anchor="t" lIns="0" rIns="0" tIns="0" bIns="0">
            <a:spAutoFit/>
          </a:bodyPr>
          <a:lstStyle/>
          <a:p>
            <a:pPr algn="ctr"/>
            <a:r>
              <a:rPr sz="1800" b="1" i="0">
                <a:solidFill>
                  <a:srgbClr val="FF6B35"/>
                </a:solidFill>
                <a:latin typeface="Helvetica Neue"/>
              </a:rPr>
              <a:t>AUTHOR</a:t>
            </a:r>
          </a:p>
        </p:txBody>
      </p:sp>
      <p:sp>
        <p:nvSpPr>
          <p:cNvPr id="11" name="Rectangle 10"/>
          <p:cNvSpPr/>
          <p:nvPr/>
        </p:nvSpPr>
        <p:spPr>
          <a:xfrm>
            <a:off x="1352550" y="3752850"/>
            <a:ext cx="1123950" cy="38100"/>
          </a:xfrm>
          <a:prstGeom prst="rect">
            <a:avLst/>
          </a:prstGeom>
          <a:solidFill>
            <a:srgbClr val="FF6B3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876300" y="4019550"/>
            <a:ext cx="2076450" cy="457200"/>
          </a:xfrm>
          <a:prstGeom prst="rect">
            <a:avLst/>
          </a:prstGeom>
          <a:noFill/>
        </p:spPr>
        <p:txBody>
          <a:bodyPr wrap="square" anchor="t" lIns="0" rIns="0" tIns="0" bIns="0">
            <a:spAutoFit/>
          </a:bodyPr>
          <a:lstStyle/>
          <a:p>
            <a:r>
              <a:rPr sz="1300" b="1" i="0">
                <a:solidFill>
                  <a:srgbClr val="101317"/>
                </a:solidFill>
                <a:latin typeface="Courier New"/>
              </a:rPr>
              <a:t>init · design · spec · lock</a:t>
            </a:r>
          </a:p>
        </p:txBody>
      </p:sp>
      <p:sp>
        <p:nvSpPr>
          <p:cNvPr id="13" name="Rounded Rectangle 12"/>
          <p:cNvSpPr/>
          <p:nvPr/>
        </p:nvSpPr>
        <p:spPr>
          <a:xfrm>
            <a:off x="3390900" y="3124200"/>
            <a:ext cx="2495550" cy="1562100"/>
          </a:xfrm>
          <a:prstGeom prst="roundRect">
            <a:avLst>
              <a:gd name="adj" fmla="val 14000"/>
            </a:avLst>
          </a:prstGeom>
          <a:solidFill>
            <a:srgbClr val="FFFFFF"/>
          </a:solidFill>
          <a:ln w="38100">
            <a:solidFill>
              <a:srgbClr val="72B7D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3581400" y="3333750"/>
            <a:ext cx="2114550" cy="266700"/>
          </a:xfrm>
          <a:prstGeom prst="rect">
            <a:avLst/>
          </a:prstGeom>
          <a:noFill/>
        </p:spPr>
        <p:txBody>
          <a:bodyPr wrap="square" anchor="t" lIns="0" rIns="0" tIns="0" bIns="0">
            <a:spAutoFit/>
          </a:bodyPr>
          <a:lstStyle/>
          <a:p>
            <a:pPr algn="ctr"/>
            <a:r>
              <a:rPr sz="1800" b="1" i="0">
                <a:solidFill>
                  <a:srgbClr val="72B7D6"/>
                </a:solidFill>
                <a:latin typeface="Helvetica Neue"/>
              </a:rPr>
              <a:t>RESOLVE</a:t>
            </a:r>
          </a:p>
        </p:txBody>
      </p:sp>
      <p:sp>
        <p:nvSpPr>
          <p:cNvPr id="15" name="Rectangle 14"/>
          <p:cNvSpPr/>
          <p:nvPr/>
        </p:nvSpPr>
        <p:spPr>
          <a:xfrm>
            <a:off x="4076700" y="3752850"/>
            <a:ext cx="1123950" cy="38100"/>
          </a:xfrm>
          <a:prstGeom prst="rect">
            <a:avLst/>
          </a:prstGeom>
          <a:solidFill>
            <a:srgbClr val="72B7D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3600450" y="4019550"/>
            <a:ext cx="2076450" cy="457200"/>
          </a:xfrm>
          <a:prstGeom prst="rect">
            <a:avLst/>
          </a:prstGeom>
          <a:noFill/>
        </p:spPr>
        <p:txBody>
          <a:bodyPr wrap="square" anchor="t" lIns="0" rIns="0" tIns="0" bIns="0">
            <a:spAutoFit/>
          </a:bodyPr>
          <a:lstStyle/>
          <a:p>
            <a:r>
              <a:rPr sz="1300" b="1" i="0">
                <a:solidFill>
                  <a:srgbClr val="101317"/>
                </a:solidFill>
                <a:latin typeface="Courier New"/>
              </a:rPr>
              <a:t>verify · plan · catalog · skills</a:t>
            </a:r>
          </a:p>
        </p:txBody>
      </p:sp>
      <p:sp>
        <p:nvSpPr>
          <p:cNvPr id="17" name="Rounded Rectangle 16"/>
          <p:cNvSpPr/>
          <p:nvPr/>
        </p:nvSpPr>
        <p:spPr>
          <a:xfrm>
            <a:off x="6115050" y="3124200"/>
            <a:ext cx="2495550" cy="1562100"/>
          </a:xfrm>
          <a:prstGeom prst="roundRect">
            <a:avLst>
              <a:gd name="adj" fmla="val 14000"/>
            </a:avLst>
          </a:prstGeom>
          <a:solidFill>
            <a:srgbClr val="FFFFFF"/>
          </a:solidFill>
          <a:ln w="38100">
            <a:solidFill>
              <a:srgbClr val="7BC6A4"/>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6305550" y="3333750"/>
            <a:ext cx="2114550" cy="266700"/>
          </a:xfrm>
          <a:prstGeom prst="rect">
            <a:avLst/>
          </a:prstGeom>
          <a:noFill/>
        </p:spPr>
        <p:txBody>
          <a:bodyPr wrap="square" anchor="t" lIns="0" rIns="0" tIns="0" bIns="0">
            <a:spAutoFit/>
          </a:bodyPr>
          <a:lstStyle/>
          <a:p>
            <a:pPr algn="ctr"/>
            <a:r>
              <a:rPr sz="1800" b="1" i="0">
                <a:solidFill>
                  <a:srgbClr val="7BC6A4"/>
                </a:solidFill>
                <a:latin typeface="Helvetica Neue"/>
              </a:rPr>
              <a:t>REALIZE</a:t>
            </a:r>
          </a:p>
        </p:txBody>
      </p:sp>
      <p:sp>
        <p:nvSpPr>
          <p:cNvPr id="19" name="Rectangle 18"/>
          <p:cNvSpPr/>
          <p:nvPr/>
        </p:nvSpPr>
        <p:spPr>
          <a:xfrm>
            <a:off x="6800850" y="3752850"/>
            <a:ext cx="1123950" cy="38100"/>
          </a:xfrm>
          <a:prstGeom prst="rect">
            <a:avLst/>
          </a:prstGeom>
          <a:solidFill>
            <a:srgbClr val="7BC6A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6324600" y="4019550"/>
            <a:ext cx="2076450" cy="457200"/>
          </a:xfrm>
          <a:prstGeom prst="rect">
            <a:avLst/>
          </a:prstGeom>
          <a:noFill/>
        </p:spPr>
        <p:txBody>
          <a:bodyPr wrap="square" anchor="t" lIns="0" rIns="0" tIns="0" bIns="0">
            <a:spAutoFit/>
          </a:bodyPr>
          <a:lstStyle/>
          <a:p>
            <a:r>
              <a:rPr sz="1300" b="1" i="0">
                <a:solidFill>
                  <a:srgbClr val="101317"/>
                </a:solidFill>
                <a:latin typeface="Courier New"/>
              </a:rPr>
              <a:t>generate · build · test · run</a:t>
            </a:r>
          </a:p>
        </p:txBody>
      </p:sp>
      <p:sp>
        <p:nvSpPr>
          <p:cNvPr id="21" name="Rounded Rectangle 20"/>
          <p:cNvSpPr/>
          <p:nvPr/>
        </p:nvSpPr>
        <p:spPr>
          <a:xfrm>
            <a:off x="8839200" y="3124200"/>
            <a:ext cx="2495550" cy="1562100"/>
          </a:xfrm>
          <a:prstGeom prst="roundRect">
            <a:avLst>
              <a:gd name="adj" fmla="val 14000"/>
            </a:avLst>
          </a:prstGeom>
          <a:solidFill>
            <a:srgbClr val="FFFFFF"/>
          </a:solidFill>
          <a:ln w="38100">
            <a:solidFill>
              <a:srgbClr val="FF9B6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TextBox 21"/>
          <p:cNvSpPr txBox="1"/>
          <p:nvPr/>
        </p:nvSpPr>
        <p:spPr>
          <a:xfrm>
            <a:off x="9029700" y="3333750"/>
            <a:ext cx="2114550" cy="266700"/>
          </a:xfrm>
          <a:prstGeom prst="rect">
            <a:avLst/>
          </a:prstGeom>
          <a:noFill/>
        </p:spPr>
        <p:txBody>
          <a:bodyPr wrap="square" anchor="t" lIns="0" rIns="0" tIns="0" bIns="0">
            <a:spAutoFit/>
          </a:bodyPr>
          <a:lstStyle/>
          <a:p>
            <a:pPr algn="ctr"/>
            <a:r>
              <a:rPr sz="1800" b="1" i="0">
                <a:solidFill>
                  <a:srgbClr val="FF9B66"/>
                </a:solidFill>
                <a:latin typeface="Helvetica Neue"/>
              </a:rPr>
              <a:t>OPERATE</a:t>
            </a:r>
          </a:p>
        </p:txBody>
      </p:sp>
      <p:sp>
        <p:nvSpPr>
          <p:cNvPr id="23" name="Rectangle 22"/>
          <p:cNvSpPr/>
          <p:nvPr/>
        </p:nvSpPr>
        <p:spPr>
          <a:xfrm>
            <a:off x="9525000" y="3752850"/>
            <a:ext cx="1123950" cy="38100"/>
          </a:xfrm>
          <a:prstGeom prst="rect">
            <a:avLst/>
          </a:prstGeom>
          <a:solidFill>
            <a:srgbClr val="FF9B6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TextBox 23"/>
          <p:cNvSpPr txBox="1"/>
          <p:nvPr/>
        </p:nvSpPr>
        <p:spPr>
          <a:xfrm>
            <a:off x="9048750" y="4019550"/>
            <a:ext cx="2076450" cy="457200"/>
          </a:xfrm>
          <a:prstGeom prst="rect">
            <a:avLst/>
          </a:prstGeom>
          <a:noFill/>
        </p:spPr>
        <p:txBody>
          <a:bodyPr wrap="square" anchor="t" lIns="0" rIns="0" tIns="0" bIns="0">
            <a:spAutoFit/>
          </a:bodyPr>
          <a:lstStyle/>
          <a:p>
            <a:r>
              <a:rPr sz="1300" b="1" i="0">
                <a:solidFill>
                  <a:srgbClr val="101317"/>
                </a:solidFill>
                <a:latin typeface="Courier New"/>
              </a:rPr>
              <a:t>config · work · document</a:t>
            </a:r>
          </a:p>
          <a:p>
            <a:r>
              <a:rPr sz="1300" b="1" i="0">
                <a:solidFill>
                  <a:srgbClr val="101317"/>
                </a:solidFill>
                <a:latin typeface="Courier New"/>
              </a:rPr>
              <a:t>package · release</a:t>
            </a:r>
          </a:p>
        </p:txBody>
      </p:sp>
      <p:sp>
        <p:nvSpPr>
          <p:cNvPr id="25" name="Rounded Rectangle 24"/>
          <p:cNvSpPr/>
          <p:nvPr/>
        </p:nvSpPr>
        <p:spPr>
          <a:xfrm>
            <a:off x="1371600" y="5105400"/>
            <a:ext cx="9448800" cy="781050"/>
          </a:xfrm>
          <a:prstGeom prst="roundRect">
            <a:avLst>
              <a:gd name="adj" fmla="val 14000"/>
            </a:avLst>
          </a:prstGeom>
          <a:solidFill>
            <a:srgbClr val="10131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6" name="TextBox 25"/>
          <p:cNvSpPr txBox="1"/>
          <p:nvPr/>
        </p:nvSpPr>
        <p:spPr>
          <a:xfrm>
            <a:off x="1657350" y="5276850"/>
            <a:ext cx="8877300" cy="247650"/>
          </a:xfrm>
          <a:prstGeom prst="rect">
            <a:avLst/>
          </a:prstGeom>
          <a:noFill/>
        </p:spPr>
        <p:txBody>
          <a:bodyPr wrap="square" anchor="t" lIns="0" rIns="0" tIns="0" bIns="0">
            <a:spAutoFit/>
          </a:bodyPr>
          <a:lstStyle/>
          <a:p>
            <a:r>
              <a:rPr sz="1600" b="1" i="0">
                <a:solidFill>
                  <a:srgbClr val="FF9B66"/>
                </a:solidFill>
                <a:latin typeface="Courier New"/>
              </a:rPr>
              <a:t>litai package plan  →  build --allow-host-execution  →  verify  →  release</a:t>
            </a:r>
          </a:p>
        </p:txBody>
      </p:sp>
      <p:sp>
        <p:nvSpPr>
          <p:cNvPr id="27" name="TextBox 26"/>
          <p:cNvSpPr txBox="1"/>
          <p:nvPr/>
        </p:nvSpPr>
        <p:spPr>
          <a:xfrm>
            <a:off x="1657350" y="5581650"/>
            <a:ext cx="8877300" cy="209550"/>
          </a:xfrm>
          <a:prstGeom prst="rect">
            <a:avLst/>
          </a:prstGeom>
          <a:noFill/>
        </p:spPr>
        <p:txBody>
          <a:bodyPr wrap="square" anchor="t" lIns="0" rIns="0" tIns="0" bIns="0">
            <a:spAutoFit/>
          </a:bodyPr>
          <a:lstStyle/>
          <a:p>
            <a:pPr algn="ctr"/>
            <a:r>
              <a:rPr sz="1400" b="0" i="0">
                <a:solidFill>
                  <a:srgbClr val="EEF1F3"/>
                </a:solidFill>
                <a:latin typeface="Helvetica Neue"/>
              </a:rPr>
              <a:t>One accepted closure  •  multiple compatible native formats  •  publication remains separately authorized</a:t>
            </a:r>
          </a:p>
        </p:txBody>
      </p:sp>
      <p:sp>
        <p:nvSpPr>
          <p:cNvPr id="28" name="TextBox 27"/>
          <p:cNvSpPr txBox="1"/>
          <p:nvPr/>
        </p:nvSpPr>
        <p:spPr>
          <a:xfrm>
            <a:off x="666750" y="6648450"/>
            <a:ext cx="1428750" cy="152400"/>
          </a:xfrm>
          <a:prstGeom prst="rect">
            <a:avLst/>
          </a:prstGeom>
          <a:noFill/>
        </p:spPr>
        <p:txBody>
          <a:bodyPr wrap="square" anchor="t" lIns="0" rIns="0" tIns="0" bIns="0">
            <a:spAutoFit/>
          </a:bodyPr>
          <a:lstStyle/>
          <a:p>
            <a:r>
              <a:rPr sz="1100" b="1" i="0">
                <a:solidFill>
                  <a:srgbClr val="65707C"/>
                </a:solidFill>
                <a:latin typeface="Helvetica Neue"/>
              </a:rPr>
              <a:t>LITERATE-AI</a:t>
            </a:r>
          </a:p>
        </p:txBody>
      </p:sp>
      <p:sp>
        <p:nvSpPr>
          <p:cNvPr id="29" name="Rectangle 28"/>
          <p:cNvSpPr/>
          <p:nvPr/>
        </p:nvSpPr>
        <p:spPr>
          <a:xfrm>
            <a:off x="10287000" y="6705600"/>
            <a:ext cx="1143000" cy="28575"/>
          </a:xfrm>
          <a:prstGeom prst="rect">
            <a:avLst/>
          </a:prstGeom>
          <a:solidFill>
            <a:srgbClr val="D8DEE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0" name="Rectangle 29"/>
          <p:cNvSpPr/>
          <p:nvPr/>
        </p:nvSpPr>
        <p:spPr>
          <a:xfrm>
            <a:off x="10287000" y="6705600"/>
            <a:ext cx="791308" cy="28575"/>
          </a:xfrm>
          <a:prstGeom prst="rect">
            <a:avLst/>
          </a:prstGeom>
          <a:solidFill>
            <a:srgbClr val="FF6B3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2000"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ounded Rectangle 2"/>
          <p:cNvSpPr/>
          <p:nvPr/>
        </p:nvSpPr>
        <p:spPr>
          <a:xfrm>
            <a:off x="666750" y="266700"/>
            <a:ext cx="1257300" cy="304800"/>
          </a:xfrm>
          <a:prstGeom prst="roundRect">
            <a:avLst>
              <a:gd name="adj" fmla="val 50000"/>
            </a:avLst>
          </a:prstGeom>
          <a:solidFill>
            <a:srgbClr val="10131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762000" y="323850"/>
            <a:ext cx="1066800" cy="190500"/>
          </a:xfrm>
          <a:prstGeom prst="rect">
            <a:avLst/>
          </a:prstGeom>
          <a:noFill/>
        </p:spPr>
        <p:txBody>
          <a:bodyPr wrap="square" anchor="t" lIns="0" rIns="0" tIns="0" bIns="0">
            <a:normAutofit/>
          </a:bodyPr>
          <a:lstStyle/>
          <a:p>
            <a:pPr algn="ctr"/>
            <a:r>
              <a:rPr sz="1300" b="1" i="0">
                <a:solidFill>
                  <a:srgbClr val="FFFFFF"/>
                </a:solidFill>
                <a:latin typeface="Helvetica Neue"/>
              </a:rPr>
              <a:t>LITERATE-AI</a:t>
            </a:r>
          </a:p>
        </p:txBody>
      </p:sp>
      <p:sp>
        <p:nvSpPr>
          <p:cNvPr id="5" name="Rounded Rectangle 4"/>
          <p:cNvSpPr/>
          <p:nvPr/>
        </p:nvSpPr>
        <p:spPr>
          <a:xfrm>
            <a:off x="2038350" y="266700"/>
            <a:ext cx="2447925" cy="304800"/>
          </a:xfrm>
          <a:prstGeom prst="roundRect">
            <a:avLst>
              <a:gd name="adj" fmla="val 50000"/>
            </a:avLst>
          </a:prstGeom>
          <a:solidFill>
            <a:srgbClr val="FF6B3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2133600" y="323850"/>
            <a:ext cx="2257425" cy="190500"/>
          </a:xfrm>
          <a:prstGeom prst="rect">
            <a:avLst/>
          </a:prstGeom>
          <a:noFill/>
        </p:spPr>
        <p:txBody>
          <a:bodyPr wrap="square" anchor="t" lIns="0" rIns="0" tIns="0" bIns="0">
            <a:normAutofit/>
          </a:bodyPr>
          <a:lstStyle/>
          <a:p>
            <a:pPr algn="ctr"/>
            <a:r>
              <a:rPr sz="1200" b="1" i="0">
                <a:solidFill>
                  <a:srgbClr val="101317"/>
                </a:solidFill>
                <a:latin typeface="Helvetica Neue"/>
              </a:rPr>
              <a:t>RELEASE ENGINEERING · 1/4</a:t>
            </a:r>
          </a:p>
        </p:txBody>
      </p:sp>
      <p:sp>
        <p:nvSpPr>
          <p:cNvPr id="7" name="TextBox 6"/>
          <p:cNvSpPr txBox="1"/>
          <p:nvPr/>
        </p:nvSpPr>
        <p:spPr>
          <a:xfrm>
            <a:off x="11144250" y="304800"/>
            <a:ext cx="381000" cy="209550"/>
          </a:xfrm>
          <a:prstGeom prst="rect">
            <a:avLst/>
          </a:prstGeom>
          <a:noFill/>
        </p:spPr>
        <p:txBody>
          <a:bodyPr wrap="square" anchor="t" lIns="0" rIns="0" tIns="0" bIns="0">
            <a:spAutoFit/>
          </a:bodyPr>
          <a:lstStyle/>
          <a:p>
            <a:pPr algn="r"/>
            <a:r>
              <a:rPr sz="1300" b="1" i="0">
                <a:solidFill>
                  <a:srgbClr val="101317"/>
                </a:solidFill>
                <a:latin typeface="Helvetica Neue"/>
              </a:rPr>
              <a:t>19</a:t>
            </a:r>
          </a:p>
        </p:txBody>
      </p:sp>
      <p:sp>
        <p:nvSpPr>
          <p:cNvPr id="8" name="TextBox 7"/>
          <p:cNvSpPr txBox="1"/>
          <p:nvPr/>
        </p:nvSpPr>
        <p:spPr>
          <a:xfrm>
            <a:off x="666750" y="742950"/>
            <a:ext cx="10858500" cy="800100"/>
          </a:xfrm>
          <a:prstGeom prst="rect">
            <a:avLst/>
          </a:prstGeom>
          <a:noFill/>
        </p:spPr>
        <p:txBody>
          <a:bodyPr wrap="square" anchor="t" lIns="0" rIns="0" tIns="0" bIns="0">
            <a:normAutofit/>
          </a:bodyPr>
          <a:lstStyle/>
          <a:p>
            <a:r>
              <a:rPr sz="3200" b="1" i="0">
                <a:solidFill>
                  <a:srgbClr val="101317"/>
                </a:solidFill>
                <a:latin typeface="Helvetica Neue"/>
              </a:rPr>
              <a:t>Release checks resume from where they stopped, not from zero.</a:t>
            </a:r>
          </a:p>
        </p:txBody>
      </p:sp>
      <p:sp>
        <p:nvSpPr>
          <p:cNvPr id="9" name="TextBox 8"/>
          <p:cNvSpPr txBox="1"/>
          <p:nvPr/>
        </p:nvSpPr>
        <p:spPr>
          <a:xfrm>
            <a:off x="685800" y="1600200"/>
            <a:ext cx="10477500" cy="647700"/>
          </a:xfrm>
          <a:prstGeom prst="rect">
            <a:avLst/>
          </a:prstGeom>
          <a:noFill/>
        </p:spPr>
        <p:txBody>
          <a:bodyPr wrap="square" anchor="t" lIns="0" rIns="0" tIns="0" bIns="0">
            <a:normAutofit/>
          </a:bodyPr>
          <a:lstStyle/>
          <a:p>
            <a:r>
              <a:rPr sz="1700" b="0" i="0">
                <a:solidFill>
                  <a:srgbClr val="65707C"/>
                </a:solidFill>
                <a:latin typeface="Helvetica Neue"/>
              </a:rPr>
              <a:t>A checkpoint is keyed by content, not by intent to skip work — so a resumed pass is always safe to trust, and is never silently promoted to a full pass.</a:t>
            </a:r>
          </a:p>
        </p:txBody>
      </p:sp>
      <p:sp>
        <p:nvSpPr>
          <p:cNvPr id="10" name="Rectangle 9"/>
          <p:cNvSpPr/>
          <p:nvPr/>
        </p:nvSpPr>
        <p:spPr>
          <a:xfrm>
            <a:off x="666750" y="2362200"/>
            <a:ext cx="838200" cy="57150"/>
          </a:xfrm>
          <a:prstGeom prst="rect">
            <a:avLst/>
          </a:prstGeom>
          <a:solidFill>
            <a:srgbClr val="FF6B3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Rounded Rectangle 10"/>
          <p:cNvSpPr/>
          <p:nvPr/>
        </p:nvSpPr>
        <p:spPr>
          <a:xfrm>
            <a:off x="666750" y="3009900"/>
            <a:ext cx="676275" cy="419100"/>
          </a:xfrm>
          <a:prstGeom prst="roundRect">
            <a:avLst>
              <a:gd name="adj" fmla="val 9000"/>
            </a:avLst>
          </a:prstGeom>
          <a:solidFill>
            <a:srgbClr val="7BC6A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666750" y="3152775"/>
            <a:ext cx="676275" cy="190500"/>
          </a:xfrm>
          <a:prstGeom prst="rect">
            <a:avLst/>
          </a:prstGeom>
          <a:noFill/>
        </p:spPr>
        <p:txBody>
          <a:bodyPr wrap="square" anchor="t" lIns="0" rIns="0" tIns="0" bIns="0">
            <a:spAutoFit/>
          </a:bodyPr>
          <a:lstStyle/>
          <a:p>
            <a:pPr algn="ctr"/>
            <a:r>
              <a:rPr sz="800" b="1" i="0">
                <a:solidFill>
                  <a:srgbClr val="101317"/>
                </a:solidFill>
                <a:latin typeface="Helvetica Neue"/>
              </a:rPr>
              <a:t>layout</a:t>
            </a:r>
          </a:p>
        </p:txBody>
      </p:sp>
      <p:sp>
        <p:nvSpPr>
          <p:cNvPr id="13" name="Rounded Rectangle 12"/>
          <p:cNvSpPr/>
          <p:nvPr/>
        </p:nvSpPr>
        <p:spPr>
          <a:xfrm>
            <a:off x="1390650" y="3009900"/>
            <a:ext cx="676275" cy="419100"/>
          </a:xfrm>
          <a:prstGeom prst="roundRect">
            <a:avLst>
              <a:gd name="adj" fmla="val 9000"/>
            </a:avLst>
          </a:prstGeom>
          <a:solidFill>
            <a:srgbClr val="7BC6A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1390650" y="3152775"/>
            <a:ext cx="676275" cy="190500"/>
          </a:xfrm>
          <a:prstGeom prst="rect">
            <a:avLst/>
          </a:prstGeom>
          <a:noFill/>
        </p:spPr>
        <p:txBody>
          <a:bodyPr wrap="square" anchor="t" lIns="0" rIns="0" tIns="0" bIns="0">
            <a:spAutoFit/>
          </a:bodyPr>
          <a:lstStyle/>
          <a:p>
            <a:pPr algn="ctr"/>
            <a:r>
              <a:rPr sz="800" b="1" i="0">
                <a:solidFill>
                  <a:srgbClr val="101317"/>
                </a:solidFill>
                <a:latin typeface="Helvetica Neue"/>
              </a:rPr>
              <a:t>export</a:t>
            </a:r>
          </a:p>
        </p:txBody>
      </p:sp>
      <p:sp>
        <p:nvSpPr>
          <p:cNvPr id="15" name="Rounded Rectangle 14"/>
          <p:cNvSpPr/>
          <p:nvPr/>
        </p:nvSpPr>
        <p:spPr>
          <a:xfrm>
            <a:off x="2114550" y="3009900"/>
            <a:ext cx="676275" cy="419100"/>
          </a:xfrm>
          <a:prstGeom prst="roundRect">
            <a:avLst>
              <a:gd name="adj" fmla="val 9000"/>
            </a:avLst>
          </a:prstGeom>
          <a:solidFill>
            <a:srgbClr val="7BC6A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2114550" y="3152775"/>
            <a:ext cx="676275" cy="190500"/>
          </a:xfrm>
          <a:prstGeom prst="rect">
            <a:avLst/>
          </a:prstGeom>
          <a:noFill/>
        </p:spPr>
        <p:txBody>
          <a:bodyPr wrap="square" anchor="t" lIns="0" rIns="0" tIns="0" bIns="0">
            <a:spAutoFit/>
          </a:bodyPr>
          <a:lstStyle/>
          <a:p>
            <a:pPr algn="ctr"/>
            <a:r>
              <a:rPr sz="800" b="1" i="0">
                <a:solidFill>
                  <a:srgbClr val="101317"/>
                </a:solidFill>
                <a:latin typeface="Helvetica Neue"/>
              </a:rPr>
              <a:t>python</a:t>
            </a:r>
          </a:p>
        </p:txBody>
      </p:sp>
      <p:sp>
        <p:nvSpPr>
          <p:cNvPr id="17" name="Rounded Rectangle 16"/>
          <p:cNvSpPr/>
          <p:nvPr/>
        </p:nvSpPr>
        <p:spPr>
          <a:xfrm>
            <a:off x="2838450" y="3009900"/>
            <a:ext cx="676275" cy="419100"/>
          </a:xfrm>
          <a:prstGeom prst="roundRect">
            <a:avLst>
              <a:gd name="adj" fmla="val 9000"/>
            </a:avLst>
          </a:prstGeom>
          <a:solidFill>
            <a:srgbClr val="7BC6A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2838450" y="3152775"/>
            <a:ext cx="676275" cy="190500"/>
          </a:xfrm>
          <a:prstGeom prst="rect">
            <a:avLst/>
          </a:prstGeom>
          <a:noFill/>
        </p:spPr>
        <p:txBody>
          <a:bodyPr wrap="square" anchor="t" lIns="0" rIns="0" tIns="0" bIns="0">
            <a:spAutoFit/>
          </a:bodyPr>
          <a:lstStyle/>
          <a:p>
            <a:pPr algn="ctr"/>
            <a:r>
              <a:rPr sz="800" b="1" i="0">
                <a:solidFill>
                  <a:srgbClr val="101317"/>
                </a:solidFill>
                <a:latin typeface="Helvetica Neue"/>
              </a:rPr>
              <a:t>lint</a:t>
            </a:r>
          </a:p>
        </p:txBody>
      </p:sp>
      <p:sp>
        <p:nvSpPr>
          <p:cNvPr id="19" name="Rounded Rectangle 18"/>
          <p:cNvSpPr/>
          <p:nvPr/>
        </p:nvSpPr>
        <p:spPr>
          <a:xfrm>
            <a:off x="3562350" y="3009900"/>
            <a:ext cx="676275" cy="419100"/>
          </a:xfrm>
          <a:prstGeom prst="roundRect">
            <a:avLst>
              <a:gd name="adj" fmla="val 9000"/>
            </a:avLst>
          </a:prstGeom>
          <a:solidFill>
            <a:srgbClr val="7BC6A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3562350" y="3152775"/>
            <a:ext cx="676275" cy="190500"/>
          </a:xfrm>
          <a:prstGeom prst="rect">
            <a:avLst/>
          </a:prstGeom>
          <a:noFill/>
        </p:spPr>
        <p:txBody>
          <a:bodyPr wrap="square" anchor="t" lIns="0" rIns="0" tIns="0" bIns="0">
            <a:spAutoFit/>
          </a:bodyPr>
          <a:lstStyle/>
          <a:p>
            <a:pPr algn="ctr"/>
            <a:r>
              <a:rPr sz="800" b="1" i="0">
                <a:solidFill>
                  <a:srgbClr val="101317"/>
                </a:solidFill>
                <a:latin typeface="Helvetica Neue"/>
              </a:rPr>
              <a:t>format</a:t>
            </a:r>
          </a:p>
        </p:txBody>
      </p:sp>
      <p:sp>
        <p:nvSpPr>
          <p:cNvPr id="21" name="Rounded Rectangle 20"/>
          <p:cNvSpPr/>
          <p:nvPr/>
        </p:nvSpPr>
        <p:spPr>
          <a:xfrm>
            <a:off x="4286250" y="3009900"/>
            <a:ext cx="676275" cy="419100"/>
          </a:xfrm>
          <a:prstGeom prst="roundRect">
            <a:avLst>
              <a:gd name="adj" fmla="val 9000"/>
            </a:avLst>
          </a:prstGeom>
          <a:solidFill>
            <a:srgbClr val="7BC6A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TextBox 21"/>
          <p:cNvSpPr txBox="1"/>
          <p:nvPr/>
        </p:nvSpPr>
        <p:spPr>
          <a:xfrm>
            <a:off x="4286250" y="3152775"/>
            <a:ext cx="676275" cy="190500"/>
          </a:xfrm>
          <a:prstGeom prst="rect">
            <a:avLst/>
          </a:prstGeom>
          <a:noFill/>
        </p:spPr>
        <p:txBody>
          <a:bodyPr wrap="square" anchor="t" lIns="0" rIns="0" tIns="0" bIns="0">
            <a:spAutoFit/>
          </a:bodyPr>
          <a:lstStyle/>
          <a:p>
            <a:pPr algn="ctr"/>
            <a:r>
              <a:rPr sz="800" b="1" i="0">
                <a:solidFill>
                  <a:srgbClr val="101317"/>
                </a:solidFill>
                <a:latin typeface="Helvetica Neue"/>
              </a:rPr>
              <a:t>openspec</a:t>
            </a:r>
          </a:p>
        </p:txBody>
      </p:sp>
      <p:sp>
        <p:nvSpPr>
          <p:cNvPr id="23" name="Rounded Rectangle 22"/>
          <p:cNvSpPr/>
          <p:nvPr/>
        </p:nvSpPr>
        <p:spPr>
          <a:xfrm>
            <a:off x="5010150" y="3009900"/>
            <a:ext cx="676275" cy="419100"/>
          </a:xfrm>
          <a:prstGeom prst="roundRect">
            <a:avLst>
              <a:gd name="adj" fmla="val 9000"/>
            </a:avLst>
          </a:prstGeom>
          <a:solidFill>
            <a:srgbClr val="7BC6A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TextBox 23"/>
          <p:cNvSpPr txBox="1"/>
          <p:nvPr/>
        </p:nvSpPr>
        <p:spPr>
          <a:xfrm>
            <a:off x="5010150" y="3152775"/>
            <a:ext cx="676275" cy="190500"/>
          </a:xfrm>
          <a:prstGeom prst="rect">
            <a:avLst/>
          </a:prstGeom>
          <a:noFill/>
        </p:spPr>
        <p:txBody>
          <a:bodyPr wrap="square" anchor="t" lIns="0" rIns="0" tIns="0" bIns="0">
            <a:spAutoFit/>
          </a:bodyPr>
          <a:lstStyle/>
          <a:p>
            <a:pPr algn="ctr"/>
            <a:r>
              <a:rPr sz="800" b="1" i="0">
                <a:solidFill>
                  <a:srgbClr val="101317"/>
                </a:solidFill>
                <a:latin typeface="Helvetica Neue"/>
              </a:rPr>
              <a:t>doc-check</a:t>
            </a:r>
          </a:p>
        </p:txBody>
      </p:sp>
      <p:sp>
        <p:nvSpPr>
          <p:cNvPr id="25" name="Rounded Rectangle 24"/>
          <p:cNvSpPr/>
          <p:nvPr/>
        </p:nvSpPr>
        <p:spPr>
          <a:xfrm>
            <a:off x="5734050" y="3009900"/>
            <a:ext cx="676275" cy="419100"/>
          </a:xfrm>
          <a:prstGeom prst="roundRect">
            <a:avLst>
              <a:gd name="adj" fmla="val 9000"/>
            </a:avLst>
          </a:prstGeom>
          <a:solidFill>
            <a:srgbClr val="F47C7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6" name="TextBox 25"/>
          <p:cNvSpPr txBox="1"/>
          <p:nvPr/>
        </p:nvSpPr>
        <p:spPr>
          <a:xfrm>
            <a:off x="5734050" y="3152775"/>
            <a:ext cx="676275" cy="190500"/>
          </a:xfrm>
          <a:prstGeom prst="rect">
            <a:avLst/>
          </a:prstGeom>
          <a:noFill/>
        </p:spPr>
        <p:txBody>
          <a:bodyPr wrap="square" anchor="t" lIns="0" rIns="0" tIns="0" bIns="0">
            <a:spAutoFit/>
          </a:bodyPr>
          <a:lstStyle/>
          <a:p>
            <a:pPr algn="ctr"/>
            <a:r>
              <a:rPr sz="800" b="1" i="0">
                <a:solidFill>
                  <a:srgbClr val="101317"/>
                </a:solidFill>
                <a:latin typeface="Helvetica Neue"/>
              </a:rPr>
              <a:t>driver</a:t>
            </a:r>
          </a:p>
        </p:txBody>
      </p:sp>
      <p:sp>
        <p:nvSpPr>
          <p:cNvPr id="27" name="Rounded Rectangle 26"/>
          <p:cNvSpPr/>
          <p:nvPr/>
        </p:nvSpPr>
        <p:spPr>
          <a:xfrm>
            <a:off x="6457950" y="3009900"/>
            <a:ext cx="676275" cy="419100"/>
          </a:xfrm>
          <a:prstGeom prst="roundRect">
            <a:avLst>
              <a:gd name="adj" fmla="val 9000"/>
            </a:avLst>
          </a:prstGeom>
          <a:solidFill>
            <a:srgbClr val="EEF1F3"/>
          </a:solidFill>
          <a:ln w="12700">
            <a:solidFill>
              <a:srgbClr val="D8DEE3"/>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8" name="TextBox 27"/>
          <p:cNvSpPr txBox="1"/>
          <p:nvPr/>
        </p:nvSpPr>
        <p:spPr>
          <a:xfrm>
            <a:off x="6457950" y="3152775"/>
            <a:ext cx="676275" cy="190500"/>
          </a:xfrm>
          <a:prstGeom prst="rect">
            <a:avLst/>
          </a:prstGeom>
          <a:noFill/>
        </p:spPr>
        <p:txBody>
          <a:bodyPr wrap="square" anchor="t" lIns="0" rIns="0" tIns="0" bIns="0">
            <a:spAutoFit/>
          </a:bodyPr>
          <a:lstStyle/>
          <a:p>
            <a:pPr algn="ctr"/>
            <a:r>
              <a:rPr sz="800" b="1" i="0">
                <a:solidFill>
                  <a:srgbClr val="65707C"/>
                </a:solidFill>
                <a:latin typeface="Helvetica Neue"/>
              </a:rPr>
              <a:t>skills</a:t>
            </a:r>
          </a:p>
        </p:txBody>
      </p:sp>
      <p:sp>
        <p:nvSpPr>
          <p:cNvPr id="29" name="Rounded Rectangle 28"/>
          <p:cNvSpPr/>
          <p:nvPr/>
        </p:nvSpPr>
        <p:spPr>
          <a:xfrm>
            <a:off x="7181850" y="3009900"/>
            <a:ext cx="676275" cy="419100"/>
          </a:xfrm>
          <a:prstGeom prst="roundRect">
            <a:avLst>
              <a:gd name="adj" fmla="val 9000"/>
            </a:avLst>
          </a:prstGeom>
          <a:solidFill>
            <a:srgbClr val="EEF1F3"/>
          </a:solidFill>
          <a:ln w="12700">
            <a:solidFill>
              <a:srgbClr val="D8DEE3"/>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0" name="TextBox 29"/>
          <p:cNvSpPr txBox="1"/>
          <p:nvPr/>
        </p:nvSpPr>
        <p:spPr>
          <a:xfrm>
            <a:off x="7181850" y="3152775"/>
            <a:ext cx="676275" cy="190500"/>
          </a:xfrm>
          <a:prstGeom prst="rect">
            <a:avLst/>
          </a:prstGeom>
          <a:noFill/>
        </p:spPr>
        <p:txBody>
          <a:bodyPr wrap="square" anchor="t" lIns="0" rIns="0" tIns="0" bIns="0">
            <a:spAutoFit/>
          </a:bodyPr>
          <a:lstStyle/>
          <a:p>
            <a:pPr algn="ctr"/>
            <a:r>
              <a:rPr sz="800" b="1" i="0">
                <a:solidFill>
                  <a:srgbClr val="65707C"/>
                </a:solidFill>
                <a:latin typeface="Helvetica Neue"/>
              </a:rPr>
              <a:t>e2e</a:t>
            </a:r>
          </a:p>
        </p:txBody>
      </p:sp>
      <p:sp>
        <p:nvSpPr>
          <p:cNvPr id="31" name="Rounded Rectangle 30"/>
          <p:cNvSpPr/>
          <p:nvPr/>
        </p:nvSpPr>
        <p:spPr>
          <a:xfrm>
            <a:off x="7905750" y="3009900"/>
            <a:ext cx="676275" cy="419100"/>
          </a:xfrm>
          <a:prstGeom prst="roundRect">
            <a:avLst>
              <a:gd name="adj" fmla="val 9000"/>
            </a:avLst>
          </a:prstGeom>
          <a:solidFill>
            <a:srgbClr val="EEF1F3"/>
          </a:solidFill>
          <a:ln w="12700">
            <a:solidFill>
              <a:srgbClr val="D8DEE3"/>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2" name="TextBox 31"/>
          <p:cNvSpPr txBox="1"/>
          <p:nvPr/>
        </p:nvSpPr>
        <p:spPr>
          <a:xfrm>
            <a:off x="7905750" y="3152775"/>
            <a:ext cx="676275" cy="190500"/>
          </a:xfrm>
          <a:prstGeom prst="rect">
            <a:avLst/>
          </a:prstGeom>
          <a:noFill/>
        </p:spPr>
        <p:txBody>
          <a:bodyPr wrap="square" anchor="t" lIns="0" rIns="0" tIns="0" bIns="0">
            <a:spAutoFit/>
          </a:bodyPr>
          <a:lstStyle/>
          <a:p>
            <a:pPr algn="ctr"/>
            <a:r>
              <a:rPr sz="800" b="1" i="0">
                <a:solidFill>
                  <a:srgbClr val="65707C"/>
                </a:solidFill>
                <a:latin typeface="Helvetica Neue"/>
              </a:rPr>
              <a:t>wheel</a:t>
            </a:r>
          </a:p>
        </p:txBody>
      </p:sp>
      <p:sp>
        <p:nvSpPr>
          <p:cNvPr id="33" name="Rounded Rectangle 32"/>
          <p:cNvSpPr/>
          <p:nvPr/>
        </p:nvSpPr>
        <p:spPr>
          <a:xfrm>
            <a:off x="8629650" y="3009900"/>
            <a:ext cx="676275" cy="419100"/>
          </a:xfrm>
          <a:prstGeom prst="roundRect">
            <a:avLst>
              <a:gd name="adj" fmla="val 9000"/>
            </a:avLst>
          </a:prstGeom>
          <a:solidFill>
            <a:srgbClr val="EEF1F3"/>
          </a:solidFill>
          <a:ln w="12700">
            <a:solidFill>
              <a:srgbClr val="D8DEE3"/>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4" name="TextBox 33"/>
          <p:cNvSpPr txBox="1"/>
          <p:nvPr/>
        </p:nvSpPr>
        <p:spPr>
          <a:xfrm>
            <a:off x="8629650" y="3152775"/>
            <a:ext cx="676275" cy="190500"/>
          </a:xfrm>
          <a:prstGeom prst="rect">
            <a:avLst/>
          </a:prstGeom>
          <a:noFill/>
        </p:spPr>
        <p:txBody>
          <a:bodyPr wrap="square" anchor="t" lIns="0" rIns="0" tIns="0" bIns="0">
            <a:spAutoFit/>
          </a:bodyPr>
          <a:lstStyle/>
          <a:p>
            <a:pPr algn="ctr"/>
            <a:r>
              <a:rPr sz="800" b="1" i="0">
                <a:solidFill>
                  <a:srgbClr val="65707C"/>
                </a:solidFill>
                <a:latin typeface="Helvetica Neue"/>
              </a:rPr>
              <a:t>install</a:t>
            </a:r>
          </a:p>
        </p:txBody>
      </p:sp>
      <p:sp>
        <p:nvSpPr>
          <p:cNvPr id="35" name="Rounded Rectangle 34"/>
          <p:cNvSpPr/>
          <p:nvPr/>
        </p:nvSpPr>
        <p:spPr>
          <a:xfrm>
            <a:off x="9353550" y="3009900"/>
            <a:ext cx="676275" cy="419100"/>
          </a:xfrm>
          <a:prstGeom prst="roundRect">
            <a:avLst>
              <a:gd name="adj" fmla="val 9000"/>
            </a:avLst>
          </a:prstGeom>
          <a:solidFill>
            <a:srgbClr val="EEF1F3"/>
          </a:solidFill>
          <a:ln w="12700">
            <a:solidFill>
              <a:srgbClr val="D8DEE3"/>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6" name="TextBox 35"/>
          <p:cNvSpPr txBox="1"/>
          <p:nvPr/>
        </p:nvSpPr>
        <p:spPr>
          <a:xfrm>
            <a:off x="9353550" y="3152775"/>
            <a:ext cx="676275" cy="190500"/>
          </a:xfrm>
          <a:prstGeom prst="rect">
            <a:avLst/>
          </a:prstGeom>
          <a:noFill/>
        </p:spPr>
        <p:txBody>
          <a:bodyPr wrap="square" anchor="t" lIns="0" rIns="0" tIns="0" bIns="0">
            <a:spAutoFit/>
          </a:bodyPr>
          <a:lstStyle/>
          <a:p>
            <a:pPr algn="ctr"/>
            <a:r>
              <a:rPr sz="800" b="1" i="0">
                <a:solidFill>
                  <a:srgbClr val="65707C"/>
                </a:solidFill>
                <a:latin typeface="Helvetica Neue"/>
              </a:rPr>
              <a:t>proj-e2e</a:t>
            </a:r>
          </a:p>
        </p:txBody>
      </p:sp>
      <p:sp>
        <p:nvSpPr>
          <p:cNvPr id="37" name="Rounded Rectangle 36"/>
          <p:cNvSpPr/>
          <p:nvPr/>
        </p:nvSpPr>
        <p:spPr>
          <a:xfrm>
            <a:off x="10077450" y="3009900"/>
            <a:ext cx="676275" cy="419100"/>
          </a:xfrm>
          <a:prstGeom prst="roundRect">
            <a:avLst>
              <a:gd name="adj" fmla="val 9000"/>
            </a:avLst>
          </a:prstGeom>
          <a:solidFill>
            <a:srgbClr val="EEF1F3"/>
          </a:solidFill>
          <a:ln w="12700">
            <a:solidFill>
              <a:srgbClr val="D8DEE3"/>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8" name="TextBox 37"/>
          <p:cNvSpPr txBox="1"/>
          <p:nvPr/>
        </p:nvSpPr>
        <p:spPr>
          <a:xfrm>
            <a:off x="10077450" y="3152775"/>
            <a:ext cx="676275" cy="190500"/>
          </a:xfrm>
          <a:prstGeom prst="rect">
            <a:avLst/>
          </a:prstGeom>
          <a:noFill/>
        </p:spPr>
        <p:txBody>
          <a:bodyPr wrap="square" anchor="t" lIns="0" rIns="0" tIns="0" bIns="0">
            <a:spAutoFit/>
          </a:bodyPr>
          <a:lstStyle/>
          <a:p>
            <a:pPr algn="ctr"/>
            <a:r>
              <a:rPr sz="800" b="1" i="0">
                <a:solidFill>
                  <a:srgbClr val="65707C"/>
                </a:solidFill>
                <a:latin typeface="Helvetica Neue"/>
              </a:rPr>
              <a:t>samples</a:t>
            </a:r>
          </a:p>
        </p:txBody>
      </p:sp>
      <p:sp>
        <p:nvSpPr>
          <p:cNvPr id="39" name="Rounded Rectangle 38"/>
          <p:cNvSpPr/>
          <p:nvPr/>
        </p:nvSpPr>
        <p:spPr>
          <a:xfrm>
            <a:off x="10801350" y="3009900"/>
            <a:ext cx="676275" cy="419100"/>
          </a:xfrm>
          <a:prstGeom prst="roundRect">
            <a:avLst>
              <a:gd name="adj" fmla="val 9000"/>
            </a:avLst>
          </a:prstGeom>
          <a:solidFill>
            <a:srgbClr val="EEF1F3"/>
          </a:solidFill>
          <a:ln w="12700">
            <a:solidFill>
              <a:srgbClr val="D8DEE3"/>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0" name="TextBox 39"/>
          <p:cNvSpPr txBox="1"/>
          <p:nvPr/>
        </p:nvSpPr>
        <p:spPr>
          <a:xfrm>
            <a:off x="10801350" y="3152775"/>
            <a:ext cx="676275" cy="190500"/>
          </a:xfrm>
          <a:prstGeom prst="rect">
            <a:avLst/>
          </a:prstGeom>
          <a:noFill/>
        </p:spPr>
        <p:txBody>
          <a:bodyPr wrap="square" anchor="t" lIns="0" rIns="0" tIns="0" bIns="0">
            <a:spAutoFit/>
          </a:bodyPr>
          <a:lstStyle/>
          <a:p>
            <a:pPr algn="ctr"/>
            <a:r>
              <a:rPr sz="800" b="1" i="0">
                <a:solidFill>
                  <a:srgbClr val="65707C"/>
                </a:solidFill>
                <a:latin typeface="Helvetica Neue"/>
              </a:rPr>
              <a:t>receipt</a:t>
            </a:r>
          </a:p>
        </p:txBody>
      </p:sp>
      <p:sp>
        <p:nvSpPr>
          <p:cNvPr id="41" name="TextBox 40"/>
          <p:cNvSpPr txBox="1"/>
          <p:nvPr/>
        </p:nvSpPr>
        <p:spPr>
          <a:xfrm>
            <a:off x="666750" y="3505200"/>
            <a:ext cx="8572500" cy="190500"/>
          </a:xfrm>
          <a:prstGeom prst="rect">
            <a:avLst/>
          </a:prstGeom>
          <a:noFill/>
        </p:spPr>
        <p:txBody>
          <a:bodyPr wrap="square" anchor="t" lIns="0" rIns="0" tIns="0" bIns="0">
            <a:spAutoFit/>
          </a:bodyPr>
          <a:lstStyle/>
          <a:p>
            <a:r>
              <a:rPr sz="1300" b="1" i="0">
                <a:solidFill>
                  <a:srgbClr val="F47C7C"/>
                </a:solidFill>
                <a:latin typeface="Helvetica Neue"/>
              </a:rPr>
              <a:t>FIRST RUN — stops at driver-review, exit status names an interrupted run</a:t>
            </a:r>
          </a:p>
        </p:txBody>
      </p:sp>
      <p:sp>
        <p:nvSpPr>
          <p:cNvPr id="42" name="Rectangle 41"/>
          <p:cNvSpPr/>
          <p:nvPr/>
        </p:nvSpPr>
        <p:spPr>
          <a:xfrm>
            <a:off x="1905000" y="3924300"/>
            <a:ext cx="828675" cy="38100"/>
          </a:xfrm>
          <a:prstGeom prst="rect">
            <a:avLst/>
          </a:prstGeom>
          <a:solidFill>
            <a:srgbClr val="FF6B3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3" name="Chevron 42"/>
          <p:cNvSpPr/>
          <p:nvPr/>
        </p:nvSpPr>
        <p:spPr>
          <a:xfrm>
            <a:off x="2676525" y="3848100"/>
            <a:ext cx="180975" cy="190500"/>
          </a:xfrm>
          <a:prstGeom prst="chevron">
            <a:avLst/>
          </a:prstGeom>
          <a:solidFill>
            <a:srgbClr val="FF6B3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4" name="TextBox 43"/>
          <p:cNvSpPr txBox="1"/>
          <p:nvPr/>
        </p:nvSpPr>
        <p:spPr>
          <a:xfrm>
            <a:off x="2000250" y="3733800"/>
            <a:ext cx="952500" cy="171450"/>
          </a:xfrm>
          <a:prstGeom prst="rect">
            <a:avLst/>
          </a:prstGeom>
          <a:noFill/>
        </p:spPr>
        <p:txBody>
          <a:bodyPr wrap="square" anchor="t" lIns="0" rIns="0" tIns="0" bIns="0">
            <a:spAutoFit/>
          </a:bodyPr>
          <a:lstStyle/>
          <a:p>
            <a:r>
              <a:rPr sz="1200" b="1" i="0">
                <a:solidFill>
                  <a:srgbClr val="FF6B35"/>
                </a:solidFill>
                <a:latin typeface="Helvetica Neue"/>
              </a:rPr>
              <a:t>resume</a:t>
            </a:r>
          </a:p>
        </p:txBody>
      </p:sp>
      <p:sp>
        <p:nvSpPr>
          <p:cNvPr id="45" name="Rounded Rectangle 44"/>
          <p:cNvSpPr/>
          <p:nvPr/>
        </p:nvSpPr>
        <p:spPr>
          <a:xfrm>
            <a:off x="666750" y="4114800"/>
            <a:ext cx="676275" cy="419100"/>
          </a:xfrm>
          <a:prstGeom prst="roundRect">
            <a:avLst>
              <a:gd name="adj" fmla="val 9000"/>
            </a:avLst>
          </a:prstGeom>
          <a:solidFill>
            <a:srgbClr val="23282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6" name="TextBox 45"/>
          <p:cNvSpPr txBox="1"/>
          <p:nvPr/>
        </p:nvSpPr>
        <p:spPr>
          <a:xfrm>
            <a:off x="666750" y="4257675"/>
            <a:ext cx="676275" cy="190500"/>
          </a:xfrm>
          <a:prstGeom prst="rect">
            <a:avLst/>
          </a:prstGeom>
          <a:noFill/>
        </p:spPr>
        <p:txBody>
          <a:bodyPr wrap="square" anchor="t" lIns="0" rIns="0" tIns="0" bIns="0">
            <a:spAutoFit/>
          </a:bodyPr>
          <a:lstStyle/>
          <a:p>
            <a:pPr algn="ctr"/>
            <a:r>
              <a:rPr sz="800" b="1" i="0">
                <a:solidFill>
                  <a:srgbClr val="AAB3BC"/>
                </a:solidFill>
                <a:latin typeface="Helvetica Neue"/>
              </a:rPr>
              <a:t>layout</a:t>
            </a:r>
          </a:p>
        </p:txBody>
      </p:sp>
      <p:sp>
        <p:nvSpPr>
          <p:cNvPr id="47" name="Rounded Rectangle 46"/>
          <p:cNvSpPr/>
          <p:nvPr/>
        </p:nvSpPr>
        <p:spPr>
          <a:xfrm>
            <a:off x="1390650" y="4114800"/>
            <a:ext cx="676275" cy="419100"/>
          </a:xfrm>
          <a:prstGeom prst="roundRect">
            <a:avLst>
              <a:gd name="adj" fmla="val 9000"/>
            </a:avLst>
          </a:prstGeom>
          <a:solidFill>
            <a:srgbClr val="23282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8" name="TextBox 47"/>
          <p:cNvSpPr txBox="1"/>
          <p:nvPr/>
        </p:nvSpPr>
        <p:spPr>
          <a:xfrm>
            <a:off x="1390650" y="4257675"/>
            <a:ext cx="676275" cy="190500"/>
          </a:xfrm>
          <a:prstGeom prst="rect">
            <a:avLst/>
          </a:prstGeom>
          <a:noFill/>
        </p:spPr>
        <p:txBody>
          <a:bodyPr wrap="square" anchor="t" lIns="0" rIns="0" tIns="0" bIns="0">
            <a:spAutoFit/>
          </a:bodyPr>
          <a:lstStyle/>
          <a:p>
            <a:pPr algn="ctr"/>
            <a:r>
              <a:rPr sz="800" b="1" i="0">
                <a:solidFill>
                  <a:srgbClr val="AAB3BC"/>
                </a:solidFill>
                <a:latin typeface="Helvetica Neue"/>
              </a:rPr>
              <a:t>export</a:t>
            </a:r>
          </a:p>
        </p:txBody>
      </p:sp>
      <p:sp>
        <p:nvSpPr>
          <p:cNvPr id="49" name="Rounded Rectangle 48"/>
          <p:cNvSpPr/>
          <p:nvPr/>
        </p:nvSpPr>
        <p:spPr>
          <a:xfrm>
            <a:off x="2114550" y="4114800"/>
            <a:ext cx="676275" cy="419100"/>
          </a:xfrm>
          <a:prstGeom prst="roundRect">
            <a:avLst>
              <a:gd name="adj" fmla="val 9000"/>
            </a:avLst>
          </a:prstGeom>
          <a:solidFill>
            <a:srgbClr val="23282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0" name="TextBox 49"/>
          <p:cNvSpPr txBox="1"/>
          <p:nvPr/>
        </p:nvSpPr>
        <p:spPr>
          <a:xfrm>
            <a:off x="2114550" y="4257675"/>
            <a:ext cx="676275" cy="190500"/>
          </a:xfrm>
          <a:prstGeom prst="rect">
            <a:avLst/>
          </a:prstGeom>
          <a:noFill/>
        </p:spPr>
        <p:txBody>
          <a:bodyPr wrap="square" anchor="t" lIns="0" rIns="0" tIns="0" bIns="0">
            <a:spAutoFit/>
          </a:bodyPr>
          <a:lstStyle/>
          <a:p>
            <a:pPr algn="ctr"/>
            <a:r>
              <a:rPr sz="800" b="1" i="0">
                <a:solidFill>
                  <a:srgbClr val="AAB3BC"/>
                </a:solidFill>
                <a:latin typeface="Helvetica Neue"/>
              </a:rPr>
              <a:t>python</a:t>
            </a:r>
          </a:p>
        </p:txBody>
      </p:sp>
      <p:sp>
        <p:nvSpPr>
          <p:cNvPr id="51" name="Rounded Rectangle 50"/>
          <p:cNvSpPr/>
          <p:nvPr/>
        </p:nvSpPr>
        <p:spPr>
          <a:xfrm>
            <a:off x="2838450" y="4114800"/>
            <a:ext cx="676275" cy="419100"/>
          </a:xfrm>
          <a:prstGeom prst="roundRect">
            <a:avLst>
              <a:gd name="adj" fmla="val 9000"/>
            </a:avLst>
          </a:prstGeom>
          <a:solidFill>
            <a:srgbClr val="23282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2" name="TextBox 51"/>
          <p:cNvSpPr txBox="1"/>
          <p:nvPr/>
        </p:nvSpPr>
        <p:spPr>
          <a:xfrm>
            <a:off x="2838450" y="4257675"/>
            <a:ext cx="676275" cy="190500"/>
          </a:xfrm>
          <a:prstGeom prst="rect">
            <a:avLst/>
          </a:prstGeom>
          <a:noFill/>
        </p:spPr>
        <p:txBody>
          <a:bodyPr wrap="square" anchor="t" lIns="0" rIns="0" tIns="0" bIns="0">
            <a:spAutoFit/>
          </a:bodyPr>
          <a:lstStyle/>
          <a:p>
            <a:pPr algn="ctr"/>
            <a:r>
              <a:rPr sz="800" b="1" i="0">
                <a:solidFill>
                  <a:srgbClr val="AAB3BC"/>
                </a:solidFill>
                <a:latin typeface="Helvetica Neue"/>
              </a:rPr>
              <a:t>lint</a:t>
            </a:r>
          </a:p>
        </p:txBody>
      </p:sp>
      <p:sp>
        <p:nvSpPr>
          <p:cNvPr id="53" name="Rounded Rectangle 52"/>
          <p:cNvSpPr/>
          <p:nvPr/>
        </p:nvSpPr>
        <p:spPr>
          <a:xfrm>
            <a:off x="3562350" y="4114800"/>
            <a:ext cx="676275" cy="419100"/>
          </a:xfrm>
          <a:prstGeom prst="roundRect">
            <a:avLst>
              <a:gd name="adj" fmla="val 9000"/>
            </a:avLst>
          </a:prstGeom>
          <a:solidFill>
            <a:srgbClr val="23282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4" name="TextBox 53"/>
          <p:cNvSpPr txBox="1"/>
          <p:nvPr/>
        </p:nvSpPr>
        <p:spPr>
          <a:xfrm>
            <a:off x="3562350" y="4257675"/>
            <a:ext cx="676275" cy="190500"/>
          </a:xfrm>
          <a:prstGeom prst="rect">
            <a:avLst/>
          </a:prstGeom>
          <a:noFill/>
        </p:spPr>
        <p:txBody>
          <a:bodyPr wrap="square" anchor="t" lIns="0" rIns="0" tIns="0" bIns="0">
            <a:spAutoFit/>
          </a:bodyPr>
          <a:lstStyle/>
          <a:p>
            <a:pPr algn="ctr"/>
            <a:r>
              <a:rPr sz="800" b="1" i="0">
                <a:solidFill>
                  <a:srgbClr val="AAB3BC"/>
                </a:solidFill>
                <a:latin typeface="Helvetica Neue"/>
              </a:rPr>
              <a:t>format</a:t>
            </a:r>
          </a:p>
        </p:txBody>
      </p:sp>
      <p:sp>
        <p:nvSpPr>
          <p:cNvPr id="55" name="Rounded Rectangle 54"/>
          <p:cNvSpPr/>
          <p:nvPr/>
        </p:nvSpPr>
        <p:spPr>
          <a:xfrm>
            <a:off x="4286250" y="4114800"/>
            <a:ext cx="676275" cy="419100"/>
          </a:xfrm>
          <a:prstGeom prst="roundRect">
            <a:avLst>
              <a:gd name="adj" fmla="val 9000"/>
            </a:avLst>
          </a:prstGeom>
          <a:solidFill>
            <a:srgbClr val="23282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6" name="TextBox 55"/>
          <p:cNvSpPr txBox="1"/>
          <p:nvPr/>
        </p:nvSpPr>
        <p:spPr>
          <a:xfrm>
            <a:off x="4286250" y="4257675"/>
            <a:ext cx="676275" cy="190500"/>
          </a:xfrm>
          <a:prstGeom prst="rect">
            <a:avLst/>
          </a:prstGeom>
          <a:noFill/>
        </p:spPr>
        <p:txBody>
          <a:bodyPr wrap="square" anchor="t" lIns="0" rIns="0" tIns="0" bIns="0">
            <a:spAutoFit/>
          </a:bodyPr>
          <a:lstStyle/>
          <a:p>
            <a:pPr algn="ctr"/>
            <a:r>
              <a:rPr sz="800" b="1" i="0">
                <a:solidFill>
                  <a:srgbClr val="AAB3BC"/>
                </a:solidFill>
                <a:latin typeface="Helvetica Neue"/>
              </a:rPr>
              <a:t>openspec</a:t>
            </a:r>
          </a:p>
        </p:txBody>
      </p:sp>
      <p:sp>
        <p:nvSpPr>
          <p:cNvPr id="57" name="Rounded Rectangle 56"/>
          <p:cNvSpPr/>
          <p:nvPr/>
        </p:nvSpPr>
        <p:spPr>
          <a:xfrm>
            <a:off x="5010150" y="4114800"/>
            <a:ext cx="676275" cy="419100"/>
          </a:xfrm>
          <a:prstGeom prst="roundRect">
            <a:avLst>
              <a:gd name="adj" fmla="val 9000"/>
            </a:avLst>
          </a:prstGeom>
          <a:solidFill>
            <a:srgbClr val="23282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8" name="TextBox 57"/>
          <p:cNvSpPr txBox="1"/>
          <p:nvPr/>
        </p:nvSpPr>
        <p:spPr>
          <a:xfrm>
            <a:off x="5010150" y="4257675"/>
            <a:ext cx="676275" cy="190500"/>
          </a:xfrm>
          <a:prstGeom prst="rect">
            <a:avLst/>
          </a:prstGeom>
          <a:noFill/>
        </p:spPr>
        <p:txBody>
          <a:bodyPr wrap="square" anchor="t" lIns="0" rIns="0" tIns="0" bIns="0">
            <a:spAutoFit/>
          </a:bodyPr>
          <a:lstStyle/>
          <a:p>
            <a:pPr algn="ctr"/>
            <a:r>
              <a:rPr sz="800" b="1" i="0">
                <a:solidFill>
                  <a:srgbClr val="AAB3BC"/>
                </a:solidFill>
                <a:latin typeface="Helvetica Neue"/>
              </a:rPr>
              <a:t>doc-check</a:t>
            </a:r>
          </a:p>
        </p:txBody>
      </p:sp>
      <p:sp>
        <p:nvSpPr>
          <p:cNvPr id="59" name="Rounded Rectangle 58"/>
          <p:cNvSpPr/>
          <p:nvPr/>
        </p:nvSpPr>
        <p:spPr>
          <a:xfrm>
            <a:off x="5734050" y="4114800"/>
            <a:ext cx="676275" cy="419100"/>
          </a:xfrm>
          <a:prstGeom prst="roundRect">
            <a:avLst>
              <a:gd name="adj" fmla="val 9000"/>
            </a:avLst>
          </a:prstGeom>
          <a:solidFill>
            <a:srgbClr val="7BC6A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0" name="TextBox 59"/>
          <p:cNvSpPr txBox="1"/>
          <p:nvPr/>
        </p:nvSpPr>
        <p:spPr>
          <a:xfrm>
            <a:off x="5734050" y="4257675"/>
            <a:ext cx="676275" cy="190500"/>
          </a:xfrm>
          <a:prstGeom prst="rect">
            <a:avLst/>
          </a:prstGeom>
          <a:noFill/>
        </p:spPr>
        <p:txBody>
          <a:bodyPr wrap="square" anchor="t" lIns="0" rIns="0" tIns="0" bIns="0">
            <a:spAutoFit/>
          </a:bodyPr>
          <a:lstStyle/>
          <a:p>
            <a:pPr algn="ctr"/>
            <a:r>
              <a:rPr sz="800" b="1" i="0">
                <a:solidFill>
                  <a:srgbClr val="101317"/>
                </a:solidFill>
                <a:latin typeface="Helvetica Neue"/>
              </a:rPr>
              <a:t>driver</a:t>
            </a:r>
          </a:p>
        </p:txBody>
      </p:sp>
      <p:sp>
        <p:nvSpPr>
          <p:cNvPr id="61" name="Rounded Rectangle 60"/>
          <p:cNvSpPr/>
          <p:nvPr/>
        </p:nvSpPr>
        <p:spPr>
          <a:xfrm>
            <a:off x="6457950" y="4114800"/>
            <a:ext cx="676275" cy="419100"/>
          </a:xfrm>
          <a:prstGeom prst="roundRect">
            <a:avLst>
              <a:gd name="adj" fmla="val 9000"/>
            </a:avLst>
          </a:prstGeom>
          <a:solidFill>
            <a:srgbClr val="7BC6A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2" name="TextBox 61"/>
          <p:cNvSpPr txBox="1"/>
          <p:nvPr/>
        </p:nvSpPr>
        <p:spPr>
          <a:xfrm>
            <a:off x="6457950" y="4257675"/>
            <a:ext cx="676275" cy="190500"/>
          </a:xfrm>
          <a:prstGeom prst="rect">
            <a:avLst/>
          </a:prstGeom>
          <a:noFill/>
        </p:spPr>
        <p:txBody>
          <a:bodyPr wrap="square" anchor="t" lIns="0" rIns="0" tIns="0" bIns="0">
            <a:spAutoFit/>
          </a:bodyPr>
          <a:lstStyle/>
          <a:p>
            <a:pPr algn="ctr"/>
            <a:r>
              <a:rPr sz="800" b="1" i="0">
                <a:solidFill>
                  <a:srgbClr val="101317"/>
                </a:solidFill>
                <a:latin typeface="Helvetica Neue"/>
              </a:rPr>
              <a:t>skills</a:t>
            </a:r>
          </a:p>
        </p:txBody>
      </p:sp>
      <p:sp>
        <p:nvSpPr>
          <p:cNvPr id="63" name="Rounded Rectangle 62"/>
          <p:cNvSpPr/>
          <p:nvPr/>
        </p:nvSpPr>
        <p:spPr>
          <a:xfrm>
            <a:off x="7181850" y="4114800"/>
            <a:ext cx="676275" cy="419100"/>
          </a:xfrm>
          <a:prstGeom prst="roundRect">
            <a:avLst>
              <a:gd name="adj" fmla="val 9000"/>
            </a:avLst>
          </a:prstGeom>
          <a:solidFill>
            <a:srgbClr val="7BC6A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4" name="TextBox 63"/>
          <p:cNvSpPr txBox="1"/>
          <p:nvPr/>
        </p:nvSpPr>
        <p:spPr>
          <a:xfrm>
            <a:off x="7181850" y="4257675"/>
            <a:ext cx="676275" cy="190500"/>
          </a:xfrm>
          <a:prstGeom prst="rect">
            <a:avLst/>
          </a:prstGeom>
          <a:noFill/>
        </p:spPr>
        <p:txBody>
          <a:bodyPr wrap="square" anchor="t" lIns="0" rIns="0" tIns="0" bIns="0">
            <a:spAutoFit/>
          </a:bodyPr>
          <a:lstStyle/>
          <a:p>
            <a:pPr algn="ctr"/>
            <a:r>
              <a:rPr sz="800" b="1" i="0">
                <a:solidFill>
                  <a:srgbClr val="101317"/>
                </a:solidFill>
                <a:latin typeface="Helvetica Neue"/>
              </a:rPr>
              <a:t>e2e</a:t>
            </a:r>
          </a:p>
        </p:txBody>
      </p:sp>
      <p:sp>
        <p:nvSpPr>
          <p:cNvPr id="65" name="Rounded Rectangle 64"/>
          <p:cNvSpPr/>
          <p:nvPr/>
        </p:nvSpPr>
        <p:spPr>
          <a:xfrm>
            <a:off x="7905750" y="4114800"/>
            <a:ext cx="676275" cy="419100"/>
          </a:xfrm>
          <a:prstGeom prst="roundRect">
            <a:avLst>
              <a:gd name="adj" fmla="val 9000"/>
            </a:avLst>
          </a:prstGeom>
          <a:solidFill>
            <a:srgbClr val="7BC6A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6" name="TextBox 65"/>
          <p:cNvSpPr txBox="1"/>
          <p:nvPr/>
        </p:nvSpPr>
        <p:spPr>
          <a:xfrm>
            <a:off x="7905750" y="4257675"/>
            <a:ext cx="676275" cy="190500"/>
          </a:xfrm>
          <a:prstGeom prst="rect">
            <a:avLst/>
          </a:prstGeom>
          <a:noFill/>
        </p:spPr>
        <p:txBody>
          <a:bodyPr wrap="square" anchor="t" lIns="0" rIns="0" tIns="0" bIns="0">
            <a:spAutoFit/>
          </a:bodyPr>
          <a:lstStyle/>
          <a:p>
            <a:pPr algn="ctr"/>
            <a:r>
              <a:rPr sz="800" b="1" i="0">
                <a:solidFill>
                  <a:srgbClr val="101317"/>
                </a:solidFill>
                <a:latin typeface="Helvetica Neue"/>
              </a:rPr>
              <a:t>wheel</a:t>
            </a:r>
          </a:p>
        </p:txBody>
      </p:sp>
      <p:sp>
        <p:nvSpPr>
          <p:cNvPr id="67" name="Rounded Rectangle 66"/>
          <p:cNvSpPr/>
          <p:nvPr/>
        </p:nvSpPr>
        <p:spPr>
          <a:xfrm>
            <a:off x="8629650" y="4114800"/>
            <a:ext cx="676275" cy="419100"/>
          </a:xfrm>
          <a:prstGeom prst="roundRect">
            <a:avLst>
              <a:gd name="adj" fmla="val 9000"/>
            </a:avLst>
          </a:prstGeom>
          <a:solidFill>
            <a:srgbClr val="7BC6A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8" name="TextBox 67"/>
          <p:cNvSpPr txBox="1"/>
          <p:nvPr/>
        </p:nvSpPr>
        <p:spPr>
          <a:xfrm>
            <a:off x="8629650" y="4257675"/>
            <a:ext cx="676275" cy="190500"/>
          </a:xfrm>
          <a:prstGeom prst="rect">
            <a:avLst/>
          </a:prstGeom>
          <a:noFill/>
        </p:spPr>
        <p:txBody>
          <a:bodyPr wrap="square" anchor="t" lIns="0" rIns="0" tIns="0" bIns="0">
            <a:spAutoFit/>
          </a:bodyPr>
          <a:lstStyle/>
          <a:p>
            <a:pPr algn="ctr"/>
            <a:r>
              <a:rPr sz="800" b="1" i="0">
                <a:solidFill>
                  <a:srgbClr val="101317"/>
                </a:solidFill>
                <a:latin typeface="Helvetica Neue"/>
              </a:rPr>
              <a:t>install</a:t>
            </a:r>
          </a:p>
        </p:txBody>
      </p:sp>
      <p:sp>
        <p:nvSpPr>
          <p:cNvPr id="69" name="Rounded Rectangle 68"/>
          <p:cNvSpPr/>
          <p:nvPr/>
        </p:nvSpPr>
        <p:spPr>
          <a:xfrm>
            <a:off x="9353550" y="4114800"/>
            <a:ext cx="676275" cy="419100"/>
          </a:xfrm>
          <a:prstGeom prst="roundRect">
            <a:avLst>
              <a:gd name="adj" fmla="val 9000"/>
            </a:avLst>
          </a:prstGeom>
          <a:solidFill>
            <a:srgbClr val="7BC6A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0" name="TextBox 69"/>
          <p:cNvSpPr txBox="1"/>
          <p:nvPr/>
        </p:nvSpPr>
        <p:spPr>
          <a:xfrm>
            <a:off x="9353550" y="4257675"/>
            <a:ext cx="676275" cy="190500"/>
          </a:xfrm>
          <a:prstGeom prst="rect">
            <a:avLst/>
          </a:prstGeom>
          <a:noFill/>
        </p:spPr>
        <p:txBody>
          <a:bodyPr wrap="square" anchor="t" lIns="0" rIns="0" tIns="0" bIns="0">
            <a:spAutoFit/>
          </a:bodyPr>
          <a:lstStyle/>
          <a:p>
            <a:pPr algn="ctr"/>
            <a:r>
              <a:rPr sz="800" b="1" i="0">
                <a:solidFill>
                  <a:srgbClr val="101317"/>
                </a:solidFill>
                <a:latin typeface="Helvetica Neue"/>
              </a:rPr>
              <a:t>proj-e2e</a:t>
            </a:r>
          </a:p>
        </p:txBody>
      </p:sp>
      <p:sp>
        <p:nvSpPr>
          <p:cNvPr id="71" name="Rounded Rectangle 70"/>
          <p:cNvSpPr/>
          <p:nvPr/>
        </p:nvSpPr>
        <p:spPr>
          <a:xfrm>
            <a:off x="10077450" y="4114800"/>
            <a:ext cx="676275" cy="419100"/>
          </a:xfrm>
          <a:prstGeom prst="roundRect">
            <a:avLst>
              <a:gd name="adj" fmla="val 9000"/>
            </a:avLst>
          </a:prstGeom>
          <a:solidFill>
            <a:srgbClr val="7BC6A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2" name="TextBox 71"/>
          <p:cNvSpPr txBox="1"/>
          <p:nvPr/>
        </p:nvSpPr>
        <p:spPr>
          <a:xfrm>
            <a:off x="10077450" y="4257675"/>
            <a:ext cx="676275" cy="190500"/>
          </a:xfrm>
          <a:prstGeom prst="rect">
            <a:avLst/>
          </a:prstGeom>
          <a:noFill/>
        </p:spPr>
        <p:txBody>
          <a:bodyPr wrap="square" anchor="t" lIns="0" rIns="0" tIns="0" bIns="0">
            <a:spAutoFit/>
          </a:bodyPr>
          <a:lstStyle/>
          <a:p>
            <a:pPr algn="ctr"/>
            <a:r>
              <a:rPr sz="800" b="1" i="0">
                <a:solidFill>
                  <a:srgbClr val="101317"/>
                </a:solidFill>
                <a:latin typeface="Helvetica Neue"/>
              </a:rPr>
              <a:t>samples</a:t>
            </a:r>
          </a:p>
        </p:txBody>
      </p:sp>
      <p:sp>
        <p:nvSpPr>
          <p:cNvPr id="73" name="Rounded Rectangle 72"/>
          <p:cNvSpPr/>
          <p:nvPr/>
        </p:nvSpPr>
        <p:spPr>
          <a:xfrm>
            <a:off x="10801350" y="4114800"/>
            <a:ext cx="676275" cy="419100"/>
          </a:xfrm>
          <a:prstGeom prst="roundRect">
            <a:avLst>
              <a:gd name="adj" fmla="val 9000"/>
            </a:avLst>
          </a:prstGeom>
          <a:solidFill>
            <a:srgbClr val="7BC6A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4" name="TextBox 73"/>
          <p:cNvSpPr txBox="1"/>
          <p:nvPr/>
        </p:nvSpPr>
        <p:spPr>
          <a:xfrm>
            <a:off x="10801350" y="4257675"/>
            <a:ext cx="676275" cy="190500"/>
          </a:xfrm>
          <a:prstGeom prst="rect">
            <a:avLst/>
          </a:prstGeom>
          <a:noFill/>
        </p:spPr>
        <p:txBody>
          <a:bodyPr wrap="square" anchor="t" lIns="0" rIns="0" tIns="0" bIns="0">
            <a:spAutoFit/>
          </a:bodyPr>
          <a:lstStyle/>
          <a:p>
            <a:pPr algn="ctr"/>
            <a:r>
              <a:rPr sz="800" b="1" i="0">
                <a:solidFill>
                  <a:srgbClr val="101317"/>
                </a:solidFill>
                <a:latin typeface="Helvetica Neue"/>
              </a:rPr>
              <a:t>receipt</a:t>
            </a:r>
          </a:p>
        </p:txBody>
      </p:sp>
      <p:sp>
        <p:nvSpPr>
          <p:cNvPr id="75" name="TextBox 74"/>
          <p:cNvSpPr txBox="1"/>
          <p:nvPr/>
        </p:nvSpPr>
        <p:spPr>
          <a:xfrm>
            <a:off x="666750" y="4610100"/>
            <a:ext cx="8572500" cy="190500"/>
          </a:xfrm>
          <a:prstGeom prst="rect">
            <a:avLst/>
          </a:prstGeom>
          <a:noFill/>
        </p:spPr>
        <p:txBody>
          <a:bodyPr wrap="square" anchor="t" lIns="0" rIns="0" tIns="0" bIns="0">
            <a:spAutoFit/>
          </a:bodyPr>
          <a:lstStyle/>
          <a:p>
            <a:r>
              <a:rPr sz="1300" b="1" i="0">
                <a:solidFill>
                  <a:srgbClr val="76B900"/>
                </a:solidFill>
                <a:latin typeface="Helvetica Neue"/>
              </a:rPr>
              <a:t>SECOND RUN — the first seven gates are not rerun; only driver-review onward executes</a:t>
            </a:r>
          </a:p>
        </p:txBody>
      </p:sp>
      <p:sp>
        <p:nvSpPr>
          <p:cNvPr id="76" name="Rounded Rectangle 75"/>
          <p:cNvSpPr/>
          <p:nvPr/>
        </p:nvSpPr>
        <p:spPr>
          <a:xfrm>
            <a:off x="666750" y="5029200"/>
            <a:ext cx="10858500" cy="914400"/>
          </a:xfrm>
          <a:prstGeom prst="roundRect">
            <a:avLst>
              <a:gd name="adj" fmla="val 9000"/>
            </a:avLst>
          </a:prstGeom>
          <a:solidFill>
            <a:srgbClr val="1A1F2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7" name="TextBox 76"/>
          <p:cNvSpPr txBox="1"/>
          <p:nvPr/>
        </p:nvSpPr>
        <p:spPr>
          <a:xfrm>
            <a:off x="876300" y="5200650"/>
            <a:ext cx="10439400" cy="609600"/>
          </a:xfrm>
          <a:prstGeom prst="rect">
            <a:avLst/>
          </a:prstGeom>
          <a:noFill/>
        </p:spPr>
        <p:txBody>
          <a:bodyPr wrap="square" anchor="t" lIns="0" rIns="0" tIns="0" bIns="0">
            <a:spAutoFit/>
          </a:bodyPr>
          <a:lstStyle/>
          <a:p>
            <a:r>
              <a:rPr sz="1300" b="0" i="0">
                <a:solidFill>
                  <a:srgbClr val="EEF1F3"/>
                </a:solidFill>
                <a:latin typeface="Courier New"/>
              </a:rPr>
              <a:t>python-check: content-hash per test module — always safe to trust a resume</a:t>
            </a:r>
          </a:p>
          <a:p>
            <a:r>
              <a:rPr sz="1300" b="0" i="0">
                <a:solidFill>
                  <a:srgbClr val="EEF1F3"/>
                </a:solidFill>
                <a:latin typeface="Courier New"/>
              </a:rPr>
              <a:t>release-check: gate-name list only, no content fingerprint — reset explicitly</a:t>
            </a:r>
          </a:p>
          <a:p>
            <a:r>
              <a:rPr sz="1300" b="0" i="0">
                <a:solidFill>
                  <a:srgbClr val="EEF1F3"/>
                </a:solidFill>
                <a:latin typeface="Courier New"/>
              </a:rPr>
              <a:t>                before re-validating a checkout against a different commit</a:t>
            </a:r>
          </a:p>
        </p:txBody>
      </p:sp>
      <p:sp>
        <p:nvSpPr>
          <p:cNvPr id="78" name="TextBox 77"/>
          <p:cNvSpPr txBox="1"/>
          <p:nvPr/>
        </p:nvSpPr>
        <p:spPr>
          <a:xfrm>
            <a:off x="666750" y="6648450"/>
            <a:ext cx="1428750" cy="152400"/>
          </a:xfrm>
          <a:prstGeom prst="rect">
            <a:avLst/>
          </a:prstGeom>
          <a:noFill/>
        </p:spPr>
        <p:txBody>
          <a:bodyPr wrap="square" anchor="t" lIns="0" rIns="0" tIns="0" bIns="0">
            <a:spAutoFit/>
          </a:bodyPr>
          <a:lstStyle/>
          <a:p>
            <a:r>
              <a:rPr sz="1100" b="1" i="0">
                <a:solidFill>
                  <a:srgbClr val="65707C"/>
                </a:solidFill>
                <a:latin typeface="Helvetica Neue"/>
              </a:rPr>
              <a:t>LITERATE-AI</a:t>
            </a:r>
          </a:p>
        </p:txBody>
      </p:sp>
      <p:sp>
        <p:nvSpPr>
          <p:cNvPr id="79" name="Rectangle 78"/>
          <p:cNvSpPr/>
          <p:nvPr/>
        </p:nvSpPr>
        <p:spPr>
          <a:xfrm>
            <a:off x="10287000" y="6705600"/>
            <a:ext cx="1143000" cy="28575"/>
          </a:xfrm>
          <a:prstGeom prst="rect">
            <a:avLst/>
          </a:prstGeom>
          <a:solidFill>
            <a:srgbClr val="D8DEE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0" name="Rectangle 79"/>
          <p:cNvSpPr/>
          <p:nvPr/>
        </p:nvSpPr>
        <p:spPr>
          <a:xfrm>
            <a:off x="10287000" y="6705600"/>
            <a:ext cx="835269" cy="28575"/>
          </a:xfrm>
          <a:prstGeom prst="rect">
            <a:avLst/>
          </a:prstGeom>
          <a:solidFill>
            <a:srgbClr val="FF6B3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2000" cy="6858000"/>
          </a:xfrm>
          <a:prstGeom prst="rect">
            <a:avLst/>
          </a:prstGeom>
          <a:solidFill>
            <a:srgbClr val="10131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ounded Rectangle 2"/>
          <p:cNvSpPr/>
          <p:nvPr/>
        </p:nvSpPr>
        <p:spPr>
          <a:xfrm>
            <a:off x="666750" y="266700"/>
            <a:ext cx="1257300" cy="304800"/>
          </a:xfrm>
          <a:prstGeom prst="roundRect">
            <a:avLst>
              <a:gd name="adj" fmla="val 50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762000" y="323850"/>
            <a:ext cx="1066800" cy="190500"/>
          </a:xfrm>
          <a:prstGeom prst="rect">
            <a:avLst/>
          </a:prstGeom>
          <a:noFill/>
        </p:spPr>
        <p:txBody>
          <a:bodyPr wrap="square" anchor="t" lIns="0" rIns="0" tIns="0" bIns="0">
            <a:normAutofit/>
          </a:bodyPr>
          <a:lstStyle/>
          <a:p>
            <a:pPr algn="ctr"/>
            <a:r>
              <a:rPr sz="1300" b="1" i="0">
                <a:solidFill>
                  <a:srgbClr val="101317"/>
                </a:solidFill>
                <a:latin typeface="Helvetica Neue"/>
              </a:rPr>
              <a:t>LITERATE-AI</a:t>
            </a:r>
          </a:p>
        </p:txBody>
      </p:sp>
      <p:sp>
        <p:nvSpPr>
          <p:cNvPr id="5" name="Rounded Rectangle 4"/>
          <p:cNvSpPr/>
          <p:nvPr/>
        </p:nvSpPr>
        <p:spPr>
          <a:xfrm>
            <a:off x="2038350" y="266700"/>
            <a:ext cx="2447925" cy="304800"/>
          </a:xfrm>
          <a:prstGeom prst="roundRect">
            <a:avLst>
              <a:gd name="adj" fmla="val 50000"/>
            </a:avLst>
          </a:prstGeom>
          <a:solidFill>
            <a:srgbClr val="FF6B3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2133600" y="323850"/>
            <a:ext cx="2257425" cy="190500"/>
          </a:xfrm>
          <a:prstGeom prst="rect">
            <a:avLst/>
          </a:prstGeom>
          <a:noFill/>
        </p:spPr>
        <p:txBody>
          <a:bodyPr wrap="square" anchor="t" lIns="0" rIns="0" tIns="0" bIns="0">
            <a:normAutofit/>
          </a:bodyPr>
          <a:lstStyle/>
          <a:p>
            <a:pPr algn="ctr"/>
            <a:r>
              <a:rPr sz="1200" b="1" i="0">
                <a:solidFill>
                  <a:srgbClr val="101317"/>
                </a:solidFill>
                <a:latin typeface="Helvetica Neue"/>
              </a:rPr>
              <a:t>RELEASE ENGINEERING · 2/4</a:t>
            </a:r>
          </a:p>
        </p:txBody>
      </p:sp>
      <p:sp>
        <p:nvSpPr>
          <p:cNvPr id="7" name="TextBox 6"/>
          <p:cNvSpPr txBox="1"/>
          <p:nvPr/>
        </p:nvSpPr>
        <p:spPr>
          <a:xfrm>
            <a:off x="11144250" y="304800"/>
            <a:ext cx="381000" cy="209550"/>
          </a:xfrm>
          <a:prstGeom prst="rect">
            <a:avLst/>
          </a:prstGeom>
          <a:noFill/>
        </p:spPr>
        <p:txBody>
          <a:bodyPr wrap="square" anchor="t" lIns="0" rIns="0" tIns="0" bIns="0">
            <a:spAutoFit/>
          </a:bodyPr>
          <a:lstStyle/>
          <a:p>
            <a:pPr algn="r"/>
            <a:r>
              <a:rPr sz="1300" b="1" i="0">
                <a:solidFill>
                  <a:srgbClr val="FFFFFF"/>
                </a:solidFill>
                <a:latin typeface="Helvetica Neue"/>
              </a:rPr>
              <a:t>20</a:t>
            </a:r>
          </a:p>
        </p:txBody>
      </p:sp>
      <p:sp>
        <p:nvSpPr>
          <p:cNvPr id="8" name="TextBox 7"/>
          <p:cNvSpPr txBox="1"/>
          <p:nvPr/>
        </p:nvSpPr>
        <p:spPr>
          <a:xfrm>
            <a:off x="666750" y="742950"/>
            <a:ext cx="10858500" cy="800100"/>
          </a:xfrm>
          <a:prstGeom prst="rect">
            <a:avLst/>
          </a:prstGeom>
          <a:noFill/>
        </p:spPr>
        <p:txBody>
          <a:bodyPr wrap="square" anchor="t" lIns="0" rIns="0" tIns="0" bIns="0">
            <a:normAutofit/>
          </a:bodyPr>
          <a:lstStyle/>
          <a:p>
            <a:r>
              <a:rPr sz="3800" b="1" i="0">
                <a:solidFill>
                  <a:srgbClr val="FFFFFF"/>
                </a:solidFill>
                <a:latin typeface="Helvetica Neue"/>
              </a:rPr>
              <a:t>Release Policy</a:t>
            </a:r>
          </a:p>
        </p:txBody>
      </p:sp>
      <p:sp>
        <p:nvSpPr>
          <p:cNvPr id="9" name="TextBox 8"/>
          <p:cNvSpPr txBox="1"/>
          <p:nvPr/>
        </p:nvSpPr>
        <p:spPr>
          <a:xfrm>
            <a:off x="685800" y="1600200"/>
            <a:ext cx="10477500" cy="647700"/>
          </a:xfrm>
          <a:prstGeom prst="rect">
            <a:avLst/>
          </a:prstGeom>
          <a:noFill/>
        </p:spPr>
        <p:txBody>
          <a:bodyPr wrap="square" anchor="t" lIns="0" rIns="0" tIns="0" bIns="0">
            <a:normAutofit/>
          </a:bodyPr>
          <a:lstStyle/>
          <a:p>
            <a:r>
              <a:rPr sz="1700" b="0" i="0">
                <a:solidFill>
                  <a:srgbClr val="AAB3BC"/>
                </a:solidFill>
                <a:latin typeface="Helvetica Neue"/>
              </a:rPr>
              <a:t>Writable trunk. Exact-main release candidates. Locked release lines with named authority.</a:t>
            </a:r>
          </a:p>
        </p:txBody>
      </p:sp>
      <p:sp>
        <p:nvSpPr>
          <p:cNvPr id="10" name="Rectangle 9"/>
          <p:cNvSpPr/>
          <p:nvPr/>
        </p:nvSpPr>
        <p:spPr>
          <a:xfrm>
            <a:off x="666750" y="2362200"/>
            <a:ext cx="838200" cy="57150"/>
          </a:xfrm>
          <a:prstGeom prst="rect">
            <a:avLst/>
          </a:prstGeom>
          <a:solidFill>
            <a:srgbClr val="FF6B3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Rounded Rectangle 10"/>
          <p:cNvSpPr/>
          <p:nvPr/>
        </p:nvSpPr>
        <p:spPr>
          <a:xfrm>
            <a:off x="666750" y="2857500"/>
            <a:ext cx="3143250" cy="1600200"/>
          </a:xfrm>
          <a:prstGeom prst="roundRect">
            <a:avLst>
              <a:gd name="adj" fmla="val 14000"/>
            </a:avLst>
          </a:prstGeom>
          <a:solidFill>
            <a:srgbClr val="23282F"/>
          </a:solidFill>
          <a:ln w="25400">
            <a:solidFill>
              <a:srgbClr val="FF6B35"/>
            </a:solidFill>
          </a:ln>
          <a:effectLst/>
        </p:spPr>
        <p:style>
          <a:lnRef idx="1">
            <a:schemeClr val="accent1"/>
          </a:lnRef>
          <a:fillRef idx="3">
            <a:schemeClr val="accent1"/>
          </a:fillRef>
          <a:effectRef idx="2">
            <a:schemeClr val="accent1"/>
          </a:effectRef>
          <a:fontRef idx="minor">
            <a:schemeClr val="lt1"/>
          </a:fontRef>
        </p:style>
        <p:txBody>
          <a:bodyPr rtlCol="0" anchor="ctr" wrap="square" lIns="171450" rIns="171450" tIns="171450" bIns="171450">
            <a:normAutofit/>
          </a:bodyPr>
          <a:lstStyle/>
          <a:p>
            <a:pPr algn="ctr">
              <a:spcAft>
                <a:spcPts val="1000"/>
              </a:spcAft>
            </a:pPr>
            <a:r>
              <a:rPr sz="1800" b="1">
                <a:solidFill>
                  <a:srgbClr val="FF9B66"/>
                </a:solidFill>
                <a:latin typeface="Helvetica Neue"/>
              </a:rPr>
              <a:t>FREE / PRE-RELEASE</a:t>
            </a:r>
          </a:p>
          <a:p>
            <a:pPr algn="ctr"/>
            <a:r>
              <a:rPr sz="1300" b="1">
                <a:solidFill>
                  <a:srgbClr val="EEF1F3"/>
                </a:solidFill>
                <a:latin typeface="Helvetica Neue"/>
              </a:rPr>
              <a:t>main stays writable</a:t>
            </a:r>
          </a:p>
          <a:p>
            <a:pPr algn="ctr"/>
            <a:r>
              <a:rPr sz="1300" b="1">
                <a:solidFill>
                  <a:srgbClr val="EEF1F3"/>
                </a:solidFill>
                <a:latin typeface="Helvetica Neue"/>
              </a:rPr>
              <a:t>Pre-release targets major.minor</a:t>
            </a:r>
          </a:p>
          <a:p>
            <a:pPr algn="ctr"/>
            <a:r>
              <a:rPr sz="1300" b="1">
                <a:solidFill>
                  <a:srgbClr val="EEF1F3"/>
                </a:solidFill>
                <a:latin typeface="Helvetica Neue"/>
              </a:rPr>
              <a:t>green RC tags: exact main only</a:t>
            </a:r>
          </a:p>
        </p:txBody>
      </p:sp>
      <p:sp>
        <p:nvSpPr>
          <p:cNvPr id="12" name="Rectangle 11"/>
          <p:cNvSpPr/>
          <p:nvPr/>
        </p:nvSpPr>
        <p:spPr>
          <a:xfrm>
            <a:off x="3810000" y="3638550"/>
            <a:ext cx="542925" cy="38100"/>
          </a:xfrm>
          <a:prstGeom prst="rect">
            <a:avLst/>
          </a:prstGeom>
          <a:solidFill>
            <a:srgbClr val="FF6B3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Chevron 12"/>
          <p:cNvSpPr/>
          <p:nvPr/>
        </p:nvSpPr>
        <p:spPr>
          <a:xfrm>
            <a:off x="4295775" y="3562350"/>
            <a:ext cx="180975" cy="190500"/>
          </a:xfrm>
          <a:prstGeom prst="chevron">
            <a:avLst/>
          </a:prstGeom>
          <a:solidFill>
            <a:srgbClr val="FF6B3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Rounded Rectangle 13"/>
          <p:cNvSpPr/>
          <p:nvPr/>
        </p:nvSpPr>
        <p:spPr>
          <a:xfrm>
            <a:off x="4476750" y="2857500"/>
            <a:ext cx="3143250" cy="1600200"/>
          </a:xfrm>
          <a:prstGeom prst="roundRect">
            <a:avLst>
              <a:gd name="adj" fmla="val 14000"/>
            </a:avLst>
          </a:prstGeom>
          <a:solidFill>
            <a:srgbClr val="23282F"/>
          </a:solidFill>
          <a:ln w="25400">
            <a:solidFill>
              <a:srgbClr val="72B7D6"/>
            </a:solidFill>
          </a:ln>
          <a:effectLst/>
        </p:spPr>
        <p:style>
          <a:lnRef idx="1">
            <a:schemeClr val="accent1"/>
          </a:lnRef>
          <a:fillRef idx="3">
            <a:schemeClr val="accent1"/>
          </a:fillRef>
          <a:effectRef idx="2">
            <a:schemeClr val="accent1"/>
          </a:effectRef>
          <a:fontRef idx="minor">
            <a:schemeClr val="lt1"/>
          </a:fontRef>
        </p:style>
        <p:txBody>
          <a:bodyPr rtlCol="0" anchor="ctr" wrap="square" lIns="171450" rIns="171450" tIns="171450" bIns="171450">
            <a:normAutofit/>
          </a:bodyPr>
          <a:lstStyle/>
          <a:p>
            <a:pPr algn="ctr">
              <a:spcAft>
                <a:spcPts val="1000"/>
              </a:spcAft>
            </a:pPr>
            <a:r>
              <a:rPr sz="1800" b="1">
                <a:solidFill>
                  <a:srgbClr val="72B7D6"/>
                </a:solidFill>
                <a:latin typeface="Helvetica Neue"/>
              </a:rPr>
              <a:t>CUT + LOCKDOWN</a:t>
            </a:r>
          </a:p>
          <a:p>
            <a:pPr algn="ctr"/>
            <a:r>
              <a:rPr sz="1300" b="1">
                <a:solidFill>
                  <a:srgbClr val="EEF1F3"/>
                </a:solidFill>
                <a:latin typeface="Helvetica Neue"/>
              </a:rPr>
              <a:t>release/&lt;major&gt;.&lt;minor&gt;.x</a:t>
            </a:r>
          </a:p>
          <a:p>
            <a:pPr algn="ctr"/>
            <a:r>
              <a:rPr sz="1300" b="1">
                <a:solidFill>
                  <a:srgbClr val="EEF1F3"/>
                </a:solidFill>
                <a:latin typeface="Helvetica Neue"/>
              </a:rPr>
              <a:t>README Release Engineers merge</a:t>
            </a:r>
          </a:p>
          <a:p>
            <a:pPr algn="ctr"/>
            <a:r>
              <a:rPr sz="1300" b="1">
                <a:solidFill>
                  <a:srgbClr val="EEF1F3"/>
                </a:solidFill>
                <a:latin typeface="Helvetica Neue"/>
              </a:rPr>
              <a:t>and create/publish major.minor</a:t>
            </a:r>
          </a:p>
        </p:txBody>
      </p:sp>
      <p:sp>
        <p:nvSpPr>
          <p:cNvPr id="15" name="Rectangle 14"/>
          <p:cNvSpPr/>
          <p:nvPr/>
        </p:nvSpPr>
        <p:spPr>
          <a:xfrm>
            <a:off x="7620000" y="3638550"/>
            <a:ext cx="542925" cy="38100"/>
          </a:xfrm>
          <a:prstGeom prst="rect">
            <a:avLst/>
          </a:prstGeom>
          <a:solidFill>
            <a:srgbClr val="FF6B3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Chevron 15"/>
          <p:cNvSpPr/>
          <p:nvPr/>
        </p:nvSpPr>
        <p:spPr>
          <a:xfrm>
            <a:off x="8105775" y="3562350"/>
            <a:ext cx="180975" cy="190500"/>
          </a:xfrm>
          <a:prstGeom prst="chevron">
            <a:avLst/>
          </a:prstGeom>
          <a:solidFill>
            <a:srgbClr val="FF6B3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Rounded Rectangle 16"/>
          <p:cNvSpPr/>
          <p:nvPr/>
        </p:nvSpPr>
        <p:spPr>
          <a:xfrm>
            <a:off x="8286750" y="2857500"/>
            <a:ext cx="3238500" cy="1600200"/>
          </a:xfrm>
          <a:prstGeom prst="roundRect">
            <a:avLst>
              <a:gd name="adj" fmla="val 14000"/>
            </a:avLst>
          </a:prstGeom>
          <a:solidFill>
            <a:srgbClr val="23282F"/>
          </a:solidFill>
          <a:ln w="25400">
            <a:solidFill>
              <a:srgbClr val="7BC6A4"/>
            </a:solidFill>
          </a:ln>
          <a:effectLst/>
        </p:spPr>
        <p:style>
          <a:lnRef idx="1">
            <a:schemeClr val="accent1"/>
          </a:lnRef>
          <a:fillRef idx="3">
            <a:schemeClr val="accent1"/>
          </a:fillRef>
          <a:effectRef idx="2">
            <a:schemeClr val="accent1"/>
          </a:effectRef>
          <a:fontRef idx="minor">
            <a:schemeClr val="lt1"/>
          </a:fontRef>
        </p:style>
        <p:txBody>
          <a:bodyPr rtlCol="0" anchor="ctr" wrap="square" lIns="171450" rIns="171450" tIns="171450" bIns="171450">
            <a:normAutofit/>
          </a:bodyPr>
          <a:lstStyle/>
          <a:p>
            <a:pPr algn="ctr">
              <a:spcAft>
                <a:spcPts val="1000"/>
              </a:spcAft>
            </a:pPr>
            <a:r>
              <a:rPr sz="1800" b="1">
                <a:solidFill>
                  <a:srgbClr val="7BC6A4"/>
                </a:solidFill>
                <a:latin typeface="Helvetica Neue"/>
              </a:rPr>
              <a:t>PATCH AUTHORITY</a:t>
            </a:r>
          </a:p>
          <a:p>
            <a:pPr algn="ctr"/>
            <a:r>
              <a:rPr sz="1300" b="1">
                <a:solidFill>
                  <a:srgbClr val="EEF1F3"/>
                </a:solidFill>
                <a:latin typeface="Helvetica Neue"/>
              </a:rPr>
              <a:t>strict: Release Engineers only</a:t>
            </a:r>
          </a:p>
          <a:p>
            <a:pPr algn="ctr"/>
            <a:r>
              <a:rPr sz="1300" b="1">
                <a:solidFill>
                  <a:srgbClr val="EEF1F3"/>
                </a:solidFill>
                <a:latin typeface="Helvetica Neue"/>
              </a:rPr>
              <a:t>loose: listed writer + reason</a:t>
            </a:r>
          </a:p>
          <a:p>
            <a:pPr algn="ctr"/>
            <a:r>
              <a:rPr sz="1300" b="1">
                <a:solidFill>
                  <a:srgbClr val="EEF1F3"/>
                </a:solidFill>
                <a:latin typeface="Helvetica Neue"/>
              </a:rPr>
              <a:t>trunk-first break-glass</a:t>
            </a:r>
          </a:p>
        </p:txBody>
      </p:sp>
      <p:sp>
        <p:nvSpPr>
          <p:cNvPr id="18" name="Rounded Rectangle 17"/>
          <p:cNvSpPr/>
          <p:nvPr/>
        </p:nvSpPr>
        <p:spPr>
          <a:xfrm>
            <a:off x="666750" y="4762500"/>
            <a:ext cx="10858500" cy="781050"/>
          </a:xfrm>
          <a:prstGeom prst="roundRect">
            <a:avLst>
              <a:gd name="adj" fmla="val 9000"/>
            </a:avLst>
          </a:prstGeom>
          <a:solidFill>
            <a:srgbClr val="1A1F2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933450" y="4972050"/>
            <a:ext cx="10325100" cy="228600"/>
          </a:xfrm>
          <a:prstGeom prst="rect">
            <a:avLst/>
          </a:prstGeom>
          <a:noFill/>
        </p:spPr>
        <p:txBody>
          <a:bodyPr wrap="square" anchor="t" lIns="0" rIns="0" tIns="0" bIns="0">
            <a:spAutoFit/>
          </a:bodyPr>
          <a:lstStyle/>
          <a:p>
            <a:r>
              <a:rPr sz="1500" b="1" i="0">
                <a:solidFill>
                  <a:srgbClr val="FF9B66"/>
                </a:solidFill>
                <a:latin typeface="Courier New"/>
              </a:rPr>
              <a:t>Literate-AI-Release: major.minor     or     Literate-AI-Release: none</a:t>
            </a:r>
          </a:p>
        </p:txBody>
      </p:sp>
      <p:sp>
        <p:nvSpPr>
          <p:cNvPr id="20" name="TextBox 19"/>
          <p:cNvSpPr txBox="1"/>
          <p:nvPr/>
        </p:nvSpPr>
        <p:spPr>
          <a:xfrm>
            <a:off x="933450" y="5257800"/>
            <a:ext cx="10325100" cy="190500"/>
          </a:xfrm>
          <a:prstGeom prst="rect">
            <a:avLst/>
          </a:prstGeom>
          <a:noFill/>
        </p:spPr>
        <p:txBody>
          <a:bodyPr wrap="square" anchor="t" lIns="0" rIns="0" tIns="0" bIns="0">
            <a:normAutofit/>
          </a:bodyPr>
          <a:lstStyle/>
          <a:p>
            <a:r>
              <a:rPr sz="1200" b="0" i="0">
                <a:solidFill>
                  <a:srgbClr val="AAB3BC"/>
                </a:solidFill>
                <a:latin typeface="Helvetica Neue"/>
              </a:rPr>
              <a:t>LitAI enforces release commands. Forge protection should mirror policy; it is not implied or claimed live.</a:t>
            </a:r>
          </a:p>
        </p:txBody>
      </p:sp>
      <p:sp>
        <p:nvSpPr>
          <p:cNvPr id="21" name="Rounded Rectangle 20"/>
          <p:cNvSpPr/>
          <p:nvPr/>
        </p:nvSpPr>
        <p:spPr>
          <a:xfrm>
            <a:off x="666750" y="6172200"/>
            <a:ext cx="10858500" cy="342900"/>
          </a:xfrm>
          <a:prstGeom prst="roundRect">
            <a:avLst>
              <a:gd name="adj" fmla="val 50000"/>
            </a:avLst>
          </a:prstGeom>
          <a:solidFill>
            <a:srgbClr val="1A1F2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TextBox 21"/>
          <p:cNvSpPr txBox="1"/>
          <p:nvPr/>
        </p:nvSpPr>
        <p:spPr>
          <a:xfrm>
            <a:off x="857250" y="6248400"/>
            <a:ext cx="10477500" cy="209550"/>
          </a:xfrm>
          <a:prstGeom prst="rect">
            <a:avLst/>
          </a:prstGeom>
          <a:noFill/>
        </p:spPr>
        <p:txBody>
          <a:bodyPr wrap="square" anchor="t" lIns="0" rIns="0" tIns="0" bIns="0">
            <a:normAutofit/>
          </a:bodyPr>
          <a:lstStyle/>
          <a:p>
            <a:pPr algn="ctr"/>
            <a:r>
              <a:rPr sz="1300" b="1" i="0">
                <a:solidFill>
                  <a:srgbClr val="FF9B66"/>
                </a:solidFill>
                <a:latin typeface="Helvetica Neue"/>
              </a:rPr>
              <a:t>Contribution sweep + document-pair preflight bind every minor cut; markers protect branch cleanup.</a:t>
            </a:r>
          </a:p>
        </p:txBody>
      </p:sp>
      <p:sp>
        <p:nvSpPr>
          <p:cNvPr id="23" name="TextBox 22"/>
          <p:cNvSpPr txBox="1"/>
          <p:nvPr/>
        </p:nvSpPr>
        <p:spPr>
          <a:xfrm>
            <a:off x="666750" y="6648450"/>
            <a:ext cx="1428750" cy="152400"/>
          </a:xfrm>
          <a:prstGeom prst="rect">
            <a:avLst/>
          </a:prstGeom>
          <a:noFill/>
        </p:spPr>
        <p:txBody>
          <a:bodyPr wrap="square" anchor="t" lIns="0" rIns="0" tIns="0" bIns="0">
            <a:spAutoFit/>
          </a:bodyPr>
          <a:lstStyle/>
          <a:p>
            <a:r>
              <a:rPr sz="1100" b="1" i="0">
                <a:solidFill>
                  <a:srgbClr val="AAB3BC"/>
                </a:solidFill>
                <a:latin typeface="Helvetica Neue"/>
              </a:rPr>
              <a:t>LITERATE-AI</a:t>
            </a:r>
          </a:p>
        </p:txBody>
      </p:sp>
      <p:sp>
        <p:nvSpPr>
          <p:cNvPr id="24" name="Rectangle 23"/>
          <p:cNvSpPr/>
          <p:nvPr/>
        </p:nvSpPr>
        <p:spPr>
          <a:xfrm>
            <a:off x="10287000" y="6705600"/>
            <a:ext cx="1143000" cy="28575"/>
          </a:xfrm>
          <a:prstGeom prst="rect">
            <a:avLst/>
          </a:prstGeom>
          <a:solidFill>
            <a:srgbClr val="23282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Rectangle 24"/>
          <p:cNvSpPr/>
          <p:nvPr/>
        </p:nvSpPr>
        <p:spPr>
          <a:xfrm>
            <a:off x="10287000" y="6705600"/>
            <a:ext cx="879231" cy="28575"/>
          </a:xfrm>
          <a:prstGeom prst="rect">
            <a:avLst/>
          </a:prstGeom>
          <a:solidFill>
            <a:srgbClr val="FF6B3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2000"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ounded Rectangle 2"/>
          <p:cNvSpPr/>
          <p:nvPr/>
        </p:nvSpPr>
        <p:spPr>
          <a:xfrm>
            <a:off x="666750" y="266700"/>
            <a:ext cx="1257300" cy="304800"/>
          </a:xfrm>
          <a:prstGeom prst="roundRect">
            <a:avLst>
              <a:gd name="adj" fmla="val 50000"/>
            </a:avLst>
          </a:prstGeom>
          <a:solidFill>
            <a:srgbClr val="10131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762000" y="323850"/>
            <a:ext cx="1066800" cy="190500"/>
          </a:xfrm>
          <a:prstGeom prst="rect">
            <a:avLst/>
          </a:prstGeom>
          <a:noFill/>
        </p:spPr>
        <p:txBody>
          <a:bodyPr wrap="square" anchor="t" lIns="0" rIns="0" tIns="0" bIns="0">
            <a:normAutofit/>
          </a:bodyPr>
          <a:lstStyle/>
          <a:p>
            <a:pPr algn="ctr"/>
            <a:r>
              <a:rPr sz="1300" b="1" i="0">
                <a:solidFill>
                  <a:srgbClr val="FFFFFF"/>
                </a:solidFill>
                <a:latin typeface="Helvetica Neue"/>
              </a:rPr>
              <a:t>LITERATE-AI</a:t>
            </a:r>
          </a:p>
        </p:txBody>
      </p:sp>
      <p:sp>
        <p:nvSpPr>
          <p:cNvPr id="5" name="Rounded Rectangle 4"/>
          <p:cNvSpPr/>
          <p:nvPr/>
        </p:nvSpPr>
        <p:spPr>
          <a:xfrm>
            <a:off x="2038350" y="266700"/>
            <a:ext cx="2447925" cy="304800"/>
          </a:xfrm>
          <a:prstGeom prst="roundRect">
            <a:avLst>
              <a:gd name="adj" fmla="val 50000"/>
            </a:avLst>
          </a:prstGeom>
          <a:solidFill>
            <a:srgbClr val="FF6B3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2133600" y="323850"/>
            <a:ext cx="2257425" cy="190500"/>
          </a:xfrm>
          <a:prstGeom prst="rect">
            <a:avLst/>
          </a:prstGeom>
          <a:noFill/>
        </p:spPr>
        <p:txBody>
          <a:bodyPr wrap="square" anchor="t" lIns="0" rIns="0" tIns="0" bIns="0">
            <a:normAutofit/>
          </a:bodyPr>
          <a:lstStyle/>
          <a:p>
            <a:pPr algn="ctr"/>
            <a:r>
              <a:rPr sz="1200" b="1" i="0">
                <a:solidFill>
                  <a:srgbClr val="101317"/>
                </a:solidFill>
                <a:latin typeface="Helvetica Neue"/>
              </a:rPr>
              <a:t>RELEASE ENGINEERING · 3/4</a:t>
            </a:r>
          </a:p>
        </p:txBody>
      </p:sp>
      <p:sp>
        <p:nvSpPr>
          <p:cNvPr id="7" name="TextBox 6"/>
          <p:cNvSpPr txBox="1"/>
          <p:nvPr/>
        </p:nvSpPr>
        <p:spPr>
          <a:xfrm>
            <a:off x="11144250" y="304800"/>
            <a:ext cx="381000" cy="209550"/>
          </a:xfrm>
          <a:prstGeom prst="rect">
            <a:avLst/>
          </a:prstGeom>
          <a:noFill/>
        </p:spPr>
        <p:txBody>
          <a:bodyPr wrap="square" anchor="t" lIns="0" rIns="0" tIns="0" bIns="0">
            <a:spAutoFit/>
          </a:bodyPr>
          <a:lstStyle/>
          <a:p>
            <a:pPr algn="r"/>
            <a:r>
              <a:rPr sz="1300" b="1" i="0">
                <a:solidFill>
                  <a:srgbClr val="101317"/>
                </a:solidFill>
                <a:latin typeface="Helvetica Neue"/>
              </a:rPr>
              <a:t>21</a:t>
            </a:r>
          </a:p>
        </p:txBody>
      </p:sp>
      <p:sp>
        <p:nvSpPr>
          <p:cNvPr id="8" name="TextBox 7"/>
          <p:cNvSpPr txBox="1"/>
          <p:nvPr/>
        </p:nvSpPr>
        <p:spPr>
          <a:xfrm>
            <a:off x="666750" y="742950"/>
            <a:ext cx="10858500" cy="800100"/>
          </a:xfrm>
          <a:prstGeom prst="rect">
            <a:avLst/>
          </a:prstGeom>
          <a:noFill/>
        </p:spPr>
        <p:txBody>
          <a:bodyPr wrap="square" anchor="t" lIns="0" rIns="0" tIns="0" bIns="0">
            <a:normAutofit/>
          </a:bodyPr>
          <a:lstStyle/>
          <a:p>
            <a:r>
              <a:rPr sz="3800" b="1" i="0">
                <a:solidFill>
                  <a:srgbClr val="101317"/>
                </a:solidFill>
                <a:latin typeface="Helvetica Neue"/>
              </a:rPr>
              <a:t>Every step times itself.</a:t>
            </a:r>
          </a:p>
        </p:txBody>
      </p:sp>
      <p:sp>
        <p:nvSpPr>
          <p:cNvPr id="9" name="TextBox 8"/>
          <p:cNvSpPr txBox="1"/>
          <p:nvPr/>
        </p:nvSpPr>
        <p:spPr>
          <a:xfrm>
            <a:off x="685800" y="1600200"/>
            <a:ext cx="10477500" cy="647700"/>
          </a:xfrm>
          <a:prstGeom prst="rect">
            <a:avLst/>
          </a:prstGeom>
          <a:noFill/>
        </p:spPr>
        <p:txBody>
          <a:bodyPr wrap="square" anchor="t" lIns="0" rIns="0" tIns="0" bIns="0">
            <a:normAutofit/>
          </a:bodyPr>
          <a:lstStyle/>
          <a:p>
            <a:r>
              <a:rPr sz="1700" b="0" i="0">
                <a:solidFill>
                  <a:srgbClr val="65707C"/>
                </a:solidFill>
                <a:latin typeface="Helvetica Neue"/>
              </a:rPr>
              <a:t>Generation, build, test, and release each record one structured span — diagnostic, never authority.</a:t>
            </a:r>
          </a:p>
        </p:txBody>
      </p:sp>
      <p:sp>
        <p:nvSpPr>
          <p:cNvPr id="10" name="Rectangle 9"/>
          <p:cNvSpPr/>
          <p:nvPr/>
        </p:nvSpPr>
        <p:spPr>
          <a:xfrm>
            <a:off x="666750" y="2362200"/>
            <a:ext cx="838200" cy="57150"/>
          </a:xfrm>
          <a:prstGeom prst="rect">
            <a:avLst/>
          </a:prstGeom>
          <a:solidFill>
            <a:srgbClr val="FF6B3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Rounded Rectangle 10"/>
          <p:cNvSpPr/>
          <p:nvPr/>
        </p:nvSpPr>
        <p:spPr>
          <a:xfrm>
            <a:off x="666750" y="3009900"/>
            <a:ext cx="666750" cy="533400"/>
          </a:xfrm>
          <a:prstGeom prst="roundRect">
            <a:avLst>
              <a:gd name="adj" fmla="val 9000"/>
            </a:avLst>
          </a:prstGeom>
          <a:solidFill>
            <a:srgbClr val="23282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666750" y="3200400"/>
            <a:ext cx="666750" cy="190500"/>
          </a:xfrm>
          <a:prstGeom prst="rect">
            <a:avLst/>
          </a:prstGeom>
          <a:noFill/>
        </p:spPr>
        <p:txBody>
          <a:bodyPr wrap="square" anchor="t" lIns="0" rIns="0" tIns="0" bIns="0">
            <a:spAutoFit/>
          </a:bodyPr>
          <a:lstStyle/>
          <a:p>
            <a:pPr algn="ctr"/>
            <a:r>
              <a:rPr sz="1200" b="1" i="0">
                <a:solidFill>
                  <a:srgbClr val="FFFFFF"/>
                </a:solidFill>
                <a:latin typeface="Helvetica Neue"/>
              </a:rPr>
              <a:t>resolve</a:t>
            </a:r>
          </a:p>
        </p:txBody>
      </p:sp>
      <p:sp>
        <p:nvSpPr>
          <p:cNvPr id="13" name="Rectangle 12"/>
          <p:cNvSpPr/>
          <p:nvPr/>
        </p:nvSpPr>
        <p:spPr>
          <a:xfrm>
            <a:off x="762000" y="3695700"/>
            <a:ext cx="476250" cy="95250"/>
          </a:xfrm>
          <a:prstGeom prst="rect">
            <a:avLst/>
          </a:prstGeom>
          <a:solidFill>
            <a:srgbClr val="FF6B3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Rounded Rectangle 13"/>
          <p:cNvSpPr/>
          <p:nvPr/>
        </p:nvSpPr>
        <p:spPr>
          <a:xfrm>
            <a:off x="1409700" y="3009900"/>
            <a:ext cx="1809750" cy="533400"/>
          </a:xfrm>
          <a:prstGeom prst="roundRect">
            <a:avLst>
              <a:gd name="adj" fmla="val 9000"/>
            </a:avLst>
          </a:prstGeom>
          <a:solidFill>
            <a:srgbClr val="23282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1409700" y="3200400"/>
            <a:ext cx="1809750" cy="190500"/>
          </a:xfrm>
          <a:prstGeom prst="rect">
            <a:avLst/>
          </a:prstGeom>
          <a:noFill/>
        </p:spPr>
        <p:txBody>
          <a:bodyPr wrap="square" anchor="t" lIns="0" rIns="0" tIns="0" bIns="0">
            <a:spAutoFit/>
          </a:bodyPr>
          <a:lstStyle/>
          <a:p>
            <a:pPr algn="ctr"/>
            <a:r>
              <a:rPr sz="1200" b="1" i="0">
                <a:solidFill>
                  <a:srgbClr val="FFFFFF"/>
                </a:solidFill>
                <a:latin typeface="Helvetica Neue"/>
              </a:rPr>
              <a:t>generate</a:t>
            </a:r>
          </a:p>
        </p:txBody>
      </p:sp>
      <p:sp>
        <p:nvSpPr>
          <p:cNvPr id="16" name="Rectangle 15"/>
          <p:cNvSpPr/>
          <p:nvPr/>
        </p:nvSpPr>
        <p:spPr>
          <a:xfrm>
            <a:off x="1504950" y="3695700"/>
            <a:ext cx="1619250" cy="95250"/>
          </a:xfrm>
          <a:prstGeom prst="rect">
            <a:avLst/>
          </a:prstGeom>
          <a:solidFill>
            <a:srgbClr val="FF6B3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Rounded Rectangle 16"/>
          <p:cNvSpPr/>
          <p:nvPr/>
        </p:nvSpPr>
        <p:spPr>
          <a:xfrm>
            <a:off x="3295650" y="3009900"/>
            <a:ext cx="1238250" cy="533400"/>
          </a:xfrm>
          <a:prstGeom prst="roundRect">
            <a:avLst>
              <a:gd name="adj" fmla="val 9000"/>
            </a:avLst>
          </a:prstGeom>
          <a:solidFill>
            <a:srgbClr val="23282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3295650" y="3200400"/>
            <a:ext cx="1238250" cy="190500"/>
          </a:xfrm>
          <a:prstGeom prst="rect">
            <a:avLst/>
          </a:prstGeom>
          <a:noFill/>
        </p:spPr>
        <p:txBody>
          <a:bodyPr wrap="square" anchor="t" lIns="0" rIns="0" tIns="0" bIns="0">
            <a:spAutoFit/>
          </a:bodyPr>
          <a:lstStyle/>
          <a:p>
            <a:pPr algn="ctr"/>
            <a:r>
              <a:rPr sz="1200" b="1" i="0">
                <a:solidFill>
                  <a:srgbClr val="FFFFFF"/>
                </a:solidFill>
                <a:latin typeface="Helvetica Neue"/>
              </a:rPr>
              <a:t>build</a:t>
            </a:r>
          </a:p>
        </p:txBody>
      </p:sp>
      <p:sp>
        <p:nvSpPr>
          <p:cNvPr id="19" name="Rectangle 18"/>
          <p:cNvSpPr/>
          <p:nvPr/>
        </p:nvSpPr>
        <p:spPr>
          <a:xfrm>
            <a:off x="3390900" y="3695700"/>
            <a:ext cx="1047750" cy="95250"/>
          </a:xfrm>
          <a:prstGeom prst="rect">
            <a:avLst/>
          </a:prstGeom>
          <a:solidFill>
            <a:srgbClr val="FF6B3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Rounded Rectangle 19"/>
          <p:cNvSpPr/>
          <p:nvPr/>
        </p:nvSpPr>
        <p:spPr>
          <a:xfrm>
            <a:off x="4610100" y="3009900"/>
            <a:ext cx="1428750" cy="533400"/>
          </a:xfrm>
          <a:prstGeom prst="roundRect">
            <a:avLst>
              <a:gd name="adj" fmla="val 9000"/>
            </a:avLst>
          </a:prstGeom>
          <a:solidFill>
            <a:srgbClr val="23282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4610100" y="3200400"/>
            <a:ext cx="1428750" cy="190500"/>
          </a:xfrm>
          <a:prstGeom prst="rect">
            <a:avLst/>
          </a:prstGeom>
          <a:noFill/>
        </p:spPr>
        <p:txBody>
          <a:bodyPr wrap="square" anchor="t" lIns="0" rIns="0" tIns="0" bIns="0">
            <a:spAutoFit/>
          </a:bodyPr>
          <a:lstStyle/>
          <a:p>
            <a:pPr algn="ctr"/>
            <a:r>
              <a:rPr sz="1200" b="1" i="0">
                <a:solidFill>
                  <a:srgbClr val="FFFFFF"/>
                </a:solidFill>
                <a:latin typeface="Helvetica Neue"/>
              </a:rPr>
              <a:t>test</a:t>
            </a:r>
          </a:p>
        </p:txBody>
      </p:sp>
      <p:sp>
        <p:nvSpPr>
          <p:cNvPr id="22" name="Rectangle 21"/>
          <p:cNvSpPr/>
          <p:nvPr/>
        </p:nvSpPr>
        <p:spPr>
          <a:xfrm>
            <a:off x="4705350" y="3695700"/>
            <a:ext cx="1238250" cy="95250"/>
          </a:xfrm>
          <a:prstGeom prst="rect">
            <a:avLst/>
          </a:prstGeom>
          <a:solidFill>
            <a:srgbClr val="FF6B3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Rounded Rectangle 22"/>
          <p:cNvSpPr/>
          <p:nvPr/>
        </p:nvSpPr>
        <p:spPr>
          <a:xfrm>
            <a:off x="6115050" y="3009900"/>
            <a:ext cx="857250" cy="533400"/>
          </a:xfrm>
          <a:prstGeom prst="roundRect">
            <a:avLst>
              <a:gd name="adj" fmla="val 9000"/>
            </a:avLst>
          </a:prstGeom>
          <a:solidFill>
            <a:srgbClr val="23282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TextBox 23"/>
          <p:cNvSpPr txBox="1"/>
          <p:nvPr/>
        </p:nvSpPr>
        <p:spPr>
          <a:xfrm>
            <a:off x="6115050" y="3200400"/>
            <a:ext cx="857250" cy="190500"/>
          </a:xfrm>
          <a:prstGeom prst="rect">
            <a:avLst/>
          </a:prstGeom>
          <a:noFill/>
        </p:spPr>
        <p:txBody>
          <a:bodyPr wrap="square" anchor="t" lIns="0" rIns="0" tIns="0" bIns="0">
            <a:spAutoFit/>
          </a:bodyPr>
          <a:lstStyle/>
          <a:p>
            <a:pPr algn="ctr"/>
            <a:r>
              <a:rPr sz="1200" b="1" i="0">
                <a:solidFill>
                  <a:srgbClr val="FFFFFF"/>
                </a:solidFill>
                <a:latin typeface="Helvetica Neue"/>
              </a:rPr>
              <a:t>run</a:t>
            </a:r>
          </a:p>
        </p:txBody>
      </p:sp>
      <p:sp>
        <p:nvSpPr>
          <p:cNvPr id="25" name="Rectangle 24"/>
          <p:cNvSpPr/>
          <p:nvPr/>
        </p:nvSpPr>
        <p:spPr>
          <a:xfrm>
            <a:off x="6210300" y="3695700"/>
            <a:ext cx="666750" cy="95250"/>
          </a:xfrm>
          <a:prstGeom prst="rect">
            <a:avLst/>
          </a:prstGeom>
          <a:solidFill>
            <a:srgbClr val="FF6B3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6" name="Rounded Rectangle 25"/>
          <p:cNvSpPr/>
          <p:nvPr/>
        </p:nvSpPr>
        <p:spPr>
          <a:xfrm>
            <a:off x="7048500" y="3009900"/>
            <a:ext cx="1524000" cy="533400"/>
          </a:xfrm>
          <a:prstGeom prst="roundRect">
            <a:avLst>
              <a:gd name="adj" fmla="val 9000"/>
            </a:avLst>
          </a:prstGeom>
          <a:solidFill>
            <a:srgbClr val="23282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7" name="TextBox 26"/>
          <p:cNvSpPr txBox="1"/>
          <p:nvPr/>
        </p:nvSpPr>
        <p:spPr>
          <a:xfrm>
            <a:off x="7048500" y="3200400"/>
            <a:ext cx="1524000" cy="190500"/>
          </a:xfrm>
          <a:prstGeom prst="rect">
            <a:avLst/>
          </a:prstGeom>
          <a:noFill/>
        </p:spPr>
        <p:txBody>
          <a:bodyPr wrap="square" anchor="t" lIns="0" rIns="0" tIns="0" bIns="0">
            <a:spAutoFit/>
          </a:bodyPr>
          <a:lstStyle/>
          <a:p>
            <a:pPr algn="ctr"/>
            <a:r>
              <a:rPr sz="1200" b="1" i="0">
                <a:solidFill>
                  <a:srgbClr val="FFFFFF"/>
                </a:solidFill>
                <a:latin typeface="Helvetica Neue"/>
              </a:rPr>
              <a:t>accept</a:t>
            </a:r>
          </a:p>
        </p:txBody>
      </p:sp>
      <p:sp>
        <p:nvSpPr>
          <p:cNvPr id="28" name="Rectangle 27"/>
          <p:cNvSpPr/>
          <p:nvPr/>
        </p:nvSpPr>
        <p:spPr>
          <a:xfrm>
            <a:off x="7143750" y="3695700"/>
            <a:ext cx="1333500" cy="95250"/>
          </a:xfrm>
          <a:prstGeom prst="rect">
            <a:avLst/>
          </a:prstGeom>
          <a:solidFill>
            <a:srgbClr val="FF6B3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9" name="TextBox 28"/>
          <p:cNvSpPr txBox="1"/>
          <p:nvPr/>
        </p:nvSpPr>
        <p:spPr>
          <a:xfrm>
            <a:off x="666750" y="3905250"/>
            <a:ext cx="4762500" cy="190500"/>
          </a:xfrm>
          <a:prstGeom prst="rect">
            <a:avLst/>
          </a:prstGeom>
          <a:noFill/>
        </p:spPr>
        <p:txBody>
          <a:bodyPr wrap="square" anchor="t" lIns="0" rIns="0" tIns="0" bIns="0">
            <a:spAutoFit/>
          </a:bodyPr>
          <a:lstStyle/>
          <a:p>
            <a:r>
              <a:rPr sz="1200" b="0" i="0">
                <a:solidFill>
                  <a:srgbClr val="65707C"/>
                </a:solidFill>
                <a:latin typeface="Helvetica Neue"/>
              </a:rPr>
              <a:t>relative recorded duration per stage, one real run</a:t>
            </a:r>
          </a:p>
        </p:txBody>
      </p:sp>
      <p:sp>
        <p:nvSpPr>
          <p:cNvPr id="30" name="Rounded Rectangle 29"/>
          <p:cNvSpPr/>
          <p:nvPr/>
        </p:nvSpPr>
        <p:spPr>
          <a:xfrm>
            <a:off x="666750" y="4191000"/>
            <a:ext cx="10858500" cy="1790700"/>
          </a:xfrm>
          <a:prstGeom prst="roundRect">
            <a:avLst>
              <a:gd name="adj" fmla="val 9000"/>
            </a:avLst>
          </a:prstGeom>
          <a:solidFill>
            <a:srgbClr val="1A1F2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1" name="TextBox 30"/>
          <p:cNvSpPr txBox="1"/>
          <p:nvPr/>
        </p:nvSpPr>
        <p:spPr>
          <a:xfrm>
            <a:off x="876300" y="4324350"/>
            <a:ext cx="4762500" cy="171450"/>
          </a:xfrm>
          <a:prstGeom prst="rect">
            <a:avLst/>
          </a:prstGeom>
          <a:noFill/>
        </p:spPr>
        <p:txBody>
          <a:bodyPr wrap="square" anchor="t" lIns="0" rIns="0" tIns="0" bIns="0">
            <a:spAutoFit/>
          </a:bodyPr>
          <a:lstStyle/>
          <a:p>
            <a:r>
              <a:rPr sz="1100" b="1" i="0">
                <a:solidFill>
                  <a:srgbClr val="FF9B66"/>
                </a:solidFill>
                <a:latin typeface="Helvetica Neue"/>
              </a:rPr>
              <a:t>one structured JSON-Lines span per command</a:t>
            </a:r>
          </a:p>
        </p:txBody>
      </p:sp>
      <p:sp>
        <p:nvSpPr>
          <p:cNvPr id="32" name="TextBox 31"/>
          <p:cNvSpPr txBox="1"/>
          <p:nvPr/>
        </p:nvSpPr>
        <p:spPr>
          <a:xfrm>
            <a:off x="876300" y="4572000"/>
            <a:ext cx="10439400" cy="1257300"/>
          </a:xfrm>
          <a:prstGeom prst="rect">
            <a:avLst/>
          </a:prstGeom>
          <a:noFill/>
        </p:spPr>
        <p:txBody>
          <a:bodyPr wrap="square" anchor="t" lIns="0" rIns="0" tIns="0" bIns="0">
            <a:spAutoFit/>
          </a:bodyPr>
          <a:lstStyle/>
          <a:p>
            <a:r>
              <a:rPr sz="1300" b="0" i="0">
                <a:solidFill>
                  <a:srgbClr val="EEF1F3"/>
                </a:solidFill>
                <a:latin typeface="Courier New"/>
              </a:rPr>
              <a:t>{"stage": "build", "target": {"kind": "local", "id": "worker-a"},</a:t>
            </a:r>
          </a:p>
          <a:p>
            <a:r>
              <a:rPr sz="1300" b="0" i="0">
                <a:solidFill>
                  <a:srgbClr val="EEF1F3"/>
                </a:solidFill>
                <a:latin typeface="Courier New"/>
              </a:rPr>
              <a:t> "coding_cli": "claude", "model": "claude-sonnet-5",</a:t>
            </a:r>
          </a:p>
          <a:p>
            <a:r>
              <a:rPr sz="1300" b="0" i="0">
                <a:solidFill>
                  <a:srgbClr val="EEF1F3"/>
                </a:solidFill>
                <a:latin typeface="Courier New"/>
              </a:rPr>
              <a:t> "start": "2026-08-19T18:41:02Z", "end": "2026-08-19T18:44:11Z",</a:t>
            </a:r>
          </a:p>
          <a:p>
            <a:r>
              <a:rPr sz="1300" b="0" i="0">
                <a:solidFill>
                  <a:srgbClr val="EEF1F3"/>
                </a:solidFill>
                <a:latin typeface="Courier New"/>
              </a:rPr>
              <a:t> "duration_seconds": 189.4, "outcome": "pass"}</a:t>
            </a:r>
          </a:p>
        </p:txBody>
      </p:sp>
      <p:sp>
        <p:nvSpPr>
          <p:cNvPr id="33" name="Rounded Rectangle 32"/>
          <p:cNvSpPr/>
          <p:nvPr/>
        </p:nvSpPr>
        <p:spPr>
          <a:xfrm>
            <a:off x="666750" y="6172200"/>
            <a:ext cx="10858500" cy="342900"/>
          </a:xfrm>
          <a:prstGeom prst="roundRect">
            <a:avLst>
              <a:gd name="adj" fmla="val 50000"/>
            </a:avLst>
          </a:prstGeom>
          <a:solidFill>
            <a:srgbClr val="FFF0E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4" name="TextBox 33"/>
          <p:cNvSpPr txBox="1"/>
          <p:nvPr/>
        </p:nvSpPr>
        <p:spPr>
          <a:xfrm>
            <a:off x="857250" y="6248400"/>
            <a:ext cx="10477500" cy="209550"/>
          </a:xfrm>
          <a:prstGeom prst="rect">
            <a:avLst/>
          </a:prstGeom>
          <a:noFill/>
        </p:spPr>
        <p:txBody>
          <a:bodyPr wrap="square" anchor="t" lIns="0" rIns="0" tIns="0" bIns="0">
            <a:normAutofit/>
          </a:bodyPr>
          <a:lstStyle/>
          <a:p>
            <a:pPr algn="ctr"/>
            <a:r>
              <a:rPr sz="1300" b="1" i="0">
                <a:solidFill>
                  <a:srgbClr val="101317"/>
                </a:solidFill>
                <a:latin typeface="Helvetica Neue"/>
              </a:rPr>
              <a:t>Diagnostic, never authority: a read-only or missing build root never fails the command it observes.</a:t>
            </a:r>
          </a:p>
        </p:txBody>
      </p:sp>
      <p:sp>
        <p:nvSpPr>
          <p:cNvPr id="35" name="TextBox 34"/>
          <p:cNvSpPr txBox="1"/>
          <p:nvPr/>
        </p:nvSpPr>
        <p:spPr>
          <a:xfrm>
            <a:off x="666750" y="6648450"/>
            <a:ext cx="1428750" cy="152400"/>
          </a:xfrm>
          <a:prstGeom prst="rect">
            <a:avLst/>
          </a:prstGeom>
          <a:noFill/>
        </p:spPr>
        <p:txBody>
          <a:bodyPr wrap="square" anchor="t" lIns="0" rIns="0" tIns="0" bIns="0">
            <a:spAutoFit/>
          </a:bodyPr>
          <a:lstStyle/>
          <a:p>
            <a:r>
              <a:rPr sz="1100" b="1" i="0">
                <a:solidFill>
                  <a:srgbClr val="65707C"/>
                </a:solidFill>
                <a:latin typeface="Helvetica Neue"/>
              </a:rPr>
              <a:t>LITERATE-AI</a:t>
            </a:r>
          </a:p>
        </p:txBody>
      </p:sp>
      <p:sp>
        <p:nvSpPr>
          <p:cNvPr id="36" name="Rectangle 35"/>
          <p:cNvSpPr/>
          <p:nvPr/>
        </p:nvSpPr>
        <p:spPr>
          <a:xfrm>
            <a:off x="10287000" y="6705600"/>
            <a:ext cx="1143000" cy="28575"/>
          </a:xfrm>
          <a:prstGeom prst="rect">
            <a:avLst/>
          </a:prstGeom>
          <a:solidFill>
            <a:srgbClr val="D8DEE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7" name="Rectangle 36"/>
          <p:cNvSpPr/>
          <p:nvPr/>
        </p:nvSpPr>
        <p:spPr>
          <a:xfrm>
            <a:off x="10287000" y="6705600"/>
            <a:ext cx="923192" cy="28575"/>
          </a:xfrm>
          <a:prstGeom prst="rect">
            <a:avLst/>
          </a:prstGeom>
          <a:solidFill>
            <a:srgbClr val="FF6B3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2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2000" cy="6858000"/>
          </a:xfrm>
          <a:prstGeom prst="rect">
            <a:avLst/>
          </a:prstGeom>
          <a:solidFill>
            <a:srgbClr val="10131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ounded Rectangle 2"/>
          <p:cNvSpPr/>
          <p:nvPr/>
        </p:nvSpPr>
        <p:spPr>
          <a:xfrm>
            <a:off x="666750" y="266700"/>
            <a:ext cx="1257300" cy="304800"/>
          </a:xfrm>
          <a:prstGeom prst="roundRect">
            <a:avLst>
              <a:gd name="adj" fmla="val 50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762000" y="323850"/>
            <a:ext cx="1066800" cy="190500"/>
          </a:xfrm>
          <a:prstGeom prst="rect">
            <a:avLst/>
          </a:prstGeom>
          <a:noFill/>
        </p:spPr>
        <p:txBody>
          <a:bodyPr wrap="square" anchor="t" lIns="0" rIns="0" tIns="0" bIns="0">
            <a:normAutofit/>
          </a:bodyPr>
          <a:lstStyle/>
          <a:p>
            <a:pPr algn="ctr"/>
            <a:r>
              <a:rPr sz="1300" b="1" i="0">
                <a:solidFill>
                  <a:srgbClr val="101317"/>
                </a:solidFill>
                <a:latin typeface="Helvetica Neue"/>
              </a:rPr>
              <a:t>LITERATE-AI</a:t>
            </a:r>
          </a:p>
        </p:txBody>
      </p:sp>
      <p:sp>
        <p:nvSpPr>
          <p:cNvPr id="5" name="Rounded Rectangle 4"/>
          <p:cNvSpPr/>
          <p:nvPr/>
        </p:nvSpPr>
        <p:spPr>
          <a:xfrm>
            <a:off x="2038350" y="266700"/>
            <a:ext cx="2447925" cy="304800"/>
          </a:xfrm>
          <a:prstGeom prst="roundRect">
            <a:avLst>
              <a:gd name="adj" fmla="val 50000"/>
            </a:avLst>
          </a:prstGeom>
          <a:solidFill>
            <a:srgbClr val="FF6B3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2133600" y="323850"/>
            <a:ext cx="2257425" cy="190500"/>
          </a:xfrm>
          <a:prstGeom prst="rect">
            <a:avLst/>
          </a:prstGeom>
          <a:noFill/>
        </p:spPr>
        <p:txBody>
          <a:bodyPr wrap="square" anchor="t" lIns="0" rIns="0" tIns="0" bIns="0">
            <a:normAutofit/>
          </a:bodyPr>
          <a:lstStyle/>
          <a:p>
            <a:pPr algn="ctr"/>
            <a:r>
              <a:rPr sz="1200" b="1" i="0">
                <a:solidFill>
                  <a:srgbClr val="101317"/>
                </a:solidFill>
                <a:latin typeface="Helvetica Neue"/>
              </a:rPr>
              <a:t>RELEASE ENGINEERING · 4/4</a:t>
            </a:r>
          </a:p>
        </p:txBody>
      </p:sp>
      <p:sp>
        <p:nvSpPr>
          <p:cNvPr id="7" name="TextBox 6"/>
          <p:cNvSpPr txBox="1"/>
          <p:nvPr/>
        </p:nvSpPr>
        <p:spPr>
          <a:xfrm>
            <a:off x="11144250" y="304800"/>
            <a:ext cx="381000" cy="209550"/>
          </a:xfrm>
          <a:prstGeom prst="rect">
            <a:avLst/>
          </a:prstGeom>
          <a:noFill/>
        </p:spPr>
        <p:txBody>
          <a:bodyPr wrap="square" anchor="t" lIns="0" rIns="0" tIns="0" bIns="0">
            <a:spAutoFit/>
          </a:bodyPr>
          <a:lstStyle/>
          <a:p>
            <a:pPr algn="r"/>
            <a:r>
              <a:rPr sz="1300" b="1" i="0">
                <a:solidFill>
                  <a:srgbClr val="FFFFFF"/>
                </a:solidFill>
                <a:latin typeface="Helvetica Neue"/>
              </a:rPr>
              <a:t>22</a:t>
            </a:r>
          </a:p>
        </p:txBody>
      </p:sp>
      <p:sp>
        <p:nvSpPr>
          <p:cNvPr id="8" name="TextBox 7"/>
          <p:cNvSpPr txBox="1"/>
          <p:nvPr/>
        </p:nvSpPr>
        <p:spPr>
          <a:xfrm>
            <a:off x="666750" y="742950"/>
            <a:ext cx="10858500" cy="800100"/>
          </a:xfrm>
          <a:prstGeom prst="rect">
            <a:avLst/>
          </a:prstGeom>
          <a:noFill/>
        </p:spPr>
        <p:txBody>
          <a:bodyPr wrap="square" anchor="t" lIns="0" rIns="0" tIns="0" bIns="0">
            <a:normAutofit/>
          </a:bodyPr>
          <a:lstStyle/>
          <a:p>
            <a:r>
              <a:rPr sz="3200" b="1" i="0">
                <a:solidFill>
                  <a:srgbClr val="FFFFFF"/>
                </a:solidFill>
                <a:latin typeface="Helvetica Neue"/>
              </a:rPr>
              <a:t>Every release is pinned—and leaves an evidence trail.</a:t>
            </a:r>
          </a:p>
        </p:txBody>
      </p:sp>
      <p:sp>
        <p:nvSpPr>
          <p:cNvPr id="9" name="TextBox 8"/>
          <p:cNvSpPr txBox="1"/>
          <p:nvPr/>
        </p:nvSpPr>
        <p:spPr>
          <a:xfrm>
            <a:off x="685800" y="1600200"/>
            <a:ext cx="10477500" cy="647700"/>
          </a:xfrm>
          <a:prstGeom prst="rect">
            <a:avLst/>
          </a:prstGeom>
          <a:noFill/>
        </p:spPr>
        <p:txBody>
          <a:bodyPr wrap="square" anchor="t" lIns="0" rIns="0" tIns="0" bIns="0">
            <a:normAutofit/>
          </a:bodyPr>
          <a:lstStyle/>
          <a:p>
            <a:r>
              <a:rPr sz="1700" b="0" i="0">
                <a:solidFill>
                  <a:srgbClr val="AAB3BC"/>
                </a:solidFill>
                <a:latin typeface="Helvetica Neue"/>
              </a:rPr>
              <a:t>The exact source reviewed is the exact source shipped. The ledger indexes pointers; it does not authorize or accept the release.</a:t>
            </a:r>
          </a:p>
        </p:txBody>
      </p:sp>
      <p:sp>
        <p:nvSpPr>
          <p:cNvPr id="10" name="Rectangle 9"/>
          <p:cNvSpPr/>
          <p:nvPr/>
        </p:nvSpPr>
        <p:spPr>
          <a:xfrm>
            <a:off x="666750" y="2362200"/>
            <a:ext cx="838200" cy="57150"/>
          </a:xfrm>
          <a:prstGeom prst="rect">
            <a:avLst/>
          </a:prstGeom>
          <a:solidFill>
            <a:srgbClr val="FF6B3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Rounded Rectangle 10"/>
          <p:cNvSpPr/>
          <p:nvPr/>
        </p:nvSpPr>
        <p:spPr>
          <a:xfrm>
            <a:off x="666750" y="2590800"/>
            <a:ext cx="5257800" cy="2381250"/>
          </a:xfrm>
          <a:prstGeom prst="roundRect">
            <a:avLst>
              <a:gd name="adj" fmla="val 9000"/>
            </a:avLst>
          </a:prstGeom>
          <a:solidFill>
            <a:srgbClr val="23282F"/>
          </a:solidFill>
          <a:ln w="25400">
            <a:solidFill>
              <a:srgbClr val="FF6B3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876300" y="2743200"/>
            <a:ext cx="4762500" cy="209550"/>
          </a:xfrm>
          <a:prstGeom prst="rect">
            <a:avLst/>
          </a:prstGeom>
          <a:noFill/>
        </p:spPr>
        <p:txBody>
          <a:bodyPr wrap="square" anchor="t" lIns="0" rIns="0" tIns="0" bIns="0">
            <a:spAutoFit/>
          </a:bodyPr>
          <a:lstStyle/>
          <a:p>
            <a:r>
              <a:rPr sz="1500" b="1" i="0">
                <a:solidFill>
                  <a:srgbClr val="FF6B35"/>
                </a:solidFill>
                <a:latin typeface="Helvetica Neue"/>
              </a:rPr>
              <a:t>WHAT THE PIN PROTECTS</a:t>
            </a:r>
          </a:p>
        </p:txBody>
      </p:sp>
      <p:sp>
        <p:nvSpPr>
          <p:cNvPr id="13" name="TextBox 12"/>
          <p:cNvSpPr txBox="1"/>
          <p:nvPr/>
        </p:nvSpPr>
        <p:spPr>
          <a:xfrm>
            <a:off x="876300" y="3028950"/>
            <a:ext cx="4838700" cy="533400"/>
          </a:xfrm>
          <a:prstGeom prst="rect">
            <a:avLst/>
          </a:prstGeom>
          <a:noFill/>
        </p:spPr>
        <p:txBody>
          <a:bodyPr wrap="square" anchor="t" lIns="0" rIns="0" tIns="0" bIns="0">
            <a:normAutofit/>
          </a:bodyPr>
          <a:lstStyle/>
          <a:p>
            <a:r>
              <a:rPr sz="1400" b="0" i="0">
                <a:solidFill>
                  <a:srgbClr val="EEF1F3"/>
                </a:solidFill>
                <a:latin typeface="Helvetica Neue"/>
              </a:rPr>
              <a:t>One content-addressed digest over the declared source-file closure. Any change invalidates it. Re-recording is an explicit one-line diff.</a:t>
            </a:r>
          </a:p>
        </p:txBody>
      </p:sp>
      <p:sp>
        <p:nvSpPr>
          <p:cNvPr id="14" name="Rounded Rectangle 13"/>
          <p:cNvSpPr/>
          <p:nvPr/>
        </p:nvSpPr>
        <p:spPr>
          <a:xfrm>
            <a:off x="876300" y="3657600"/>
            <a:ext cx="4838700" cy="323850"/>
          </a:xfrm>
          <a:prstGeom prst="roundRect">
            <a:avLst>
              <a:gd name="adj" fmla="val 9000"/>
            </a:avLst>
          </a:prstGeom>
          <a:solidFill>
            <a:srgbClr val="1A1F2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990600" y="3724275"/>
            <a:ext cx="4610100" cy="190500"/>
          </a:xfrm>
          <a:prstGeom prst="rect">
            <a:avLst/>
          </a:prstGeom>
          <a:noFill/>
        </p:spPr>
        <p:txBody>
          <a:bodyPr wrap="square" anchor="t" lIns="0" rIns="0" tIns="0" bIns="0">
            <a:normAutofit/>
          </a:bodyPr>
          <a:lstStyle/>
          <a:p>
            <a:r>
              <a:rPr sz="1300" b="1" i="0">
                <a:solidFill>
                  <a:srgbClr val="7BC6A4"/>
                </a:solidFill>
                <a:latin typeface="Helvetica Neue"/>
              </a:rPr>
              <a:t>pinned   sha256:c36c33630e23…</a:t>
            </a:r>
          </a:p>
        </p:txBody>
      </p:sp>
      <p:sp>
        <p:nvSpPr>
          <p:cNvPr id="16" name="Rounded Rectangle 15"/>
          <p:cNvSpPr/>
          <p:nvPr/>
        </p:nvSpPr>
        <p:spPr>
          <a:xfrm>
            <a:off x="876300" y="4057650"/>
            <a:ext cx="4838700" cy="323850"/>
          </a:xfrm>
          <a:prstGeom prst="roundRect">
            <a:avLst>
              <a:gd name="adj" fmla="val 9000"/>
            </a:avLst>
          </a:prstGeom>
          <a:solidFill>
            <a:srgbClr val="1A1F2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990600" y="4124325"/>
            <a:ext cx="4610100" cy="190500"/>
          </a:xfrm>
          <a:prstGeom prst="rect">
            <a:avLst/>
          </a:prstGeom>
          <a:noFill/>
        </p:spPr>
        <p:txBody>
          <a:bodyPr wrap="square" anchor="t" lIns="0" rIns="0" tIns="0" bIns="0">
            <a:normAutofit/>
          </a:bodyPr>
          <a:lstStyle/>
          <a:p>
            <a:r>
              <a:rPr sz="1300" b="1" i="0">
                <a:solidFill>
                  <a:srgbClr val="7BC6A4"/>
                </a:solidFill>
                <a:latin typeface="Helvetica Neue"/>
              </a:rPr>
              <a:t>computed sha256:c36c33630e23…</a:t>
            </a:r>
          </a:p>
        </p:txBody>
      </p:sp>
      <p:sp>
        <p:nvSpPr>
          <p:cNvPr id="18" name="TextBox 17"/>
          <p:cNvSpPr txBox="1"/>
          <p:nvPr/>
        </p:nvSpPr>
        <p:spPr>
          <a:xfrm>
            <a:off x="876300" y="4495800"/>
            <a:ext cx="4838700" cy="209550"/>
          </a:xfrm>
          <a:prstGeom prst="rect">
            <a:avLst/>
          </a:prstGeom>
          <a:noFill/>
        </p:spPr>
        <p:txBody>
          <a:bodyPr wrap="square" anchor="t" lIns="0" rIns="0" tIns="0" bIns="0">
            <a:spAutoFit/>
          </a:bodyPr>
          <a:lstStyle/>
          <a:p>
            <a:r>
              <a:rPr sz="1300" b="1" i="0">
                <a:solidFill>
                  <a:srgbClr val="FF9B66"/>
                </a:solidFill>
                <a:latin typeface="Helvetica Neue"/>
              </a:rPr>
              <a:t>match — current lifecycle driver TCB</a:t>
            </a:r>
          </a:p>
        </p:txBody>
      </p:sp>
      <p:sp>
        <p:nvSpPr>
          <p:cNvPr id="19" name="Rounded Rectangle 18"/>
          <p:cNvSpPr/>
          <p:nvPr/>
        </p:nvSpPr>
        <p:spPr>
          <a:xfrm>
            <a:off x="6267450" y="2590800"/>
            <a:ext cx="5257800" cy="2381250"/>
          </a:xfrm>
          <a:prstGeom prst="roundRect">
            <a:avLst>
              <a:gd name="adj" fmla="val 9000"/>
            </a:avLst>
          </a:prstGeom>
          <a:solidFill>
            <a:srgbClr val="1A1F2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6477000" y="2743200"/>
            <a:ext cx="4762500" cy="209550"/>
          </a:xfrm>
          <a:prstGeom prst="rect">
            <a:avLst/>
          </a:prstGeom>
          <a:noFill/>
        </p:spPr>
        <p:txBody>
          <a:bodyPr wrap="square" anchor="t" lIns="0" rIns="0" tIns="0" bIns="0">
            <a:spAutoFit/>
          </a:bodyPr>
          <a:lstStyle/>
          <a:p>
            <a:r>
              <a:rPr sz="1300" b="1" i="0">
                <a:solidFill>
                  <a:srgbClr val="FF9B66"/>
                </a:solidFill>
                <a:latin typeface="Helvetica Neue"/>
              </a:rPr>
              <a:t>A REAL PIN CHECK</a:t>
            </a:r>
          </a:p>
        </p:txBody>
      </p:sp>
      <p:sp>
        <p:nvSpPr>
          <p:cNvPr id="21" name="TextBox 20"/>
          <p:cNvSpPr txBox="1"/>
          <p:nvPr/>
        </p:nvSpPr>
        <p:spPr>
          <a:xfrm>
            <a:off x="6477000" y="3028950"/>
            <a:ext cx="4838700" cy="1714500"/>
          </a:xfrm>
          <a:prstGeom prst="rect">
            <a:avLst/>
          </a:prstGeom>
          <a:noFill/>
        </p:spPr>
        <p:txBody>
          <a:bodyPr wrap="square" anchor="t" lIns="0" rIns="0" tIns="0" bIns="0">
            <a:spAutoFit/>
          </a:bodyPr>
          <a:lstStyle/>
          <a:p>
            <a:r>
              <a:rPr sz="1200" b="0" i="0">
                <a:solidFill>
                  <a:srgbClr val="EEF1F3"/>
                </a:solidFill>
                <a:latin typeface="Courier New"/>
              </a:rPr>
              <a:t>lifecycle driver : sample-host-conformance</a:t>
            </a:r>
          </a:p>
          <a:p>
            <a:r>
              <a:rPr sz="1200" b="0" i="0">
                <a:solidFill>
                  <a:srgbClr val="EEF1F3"/>
                </a:solidFill>
                <a:latin typeface="Courier New"/>
              </a:rPr>
              <a:t>state            : current</a:t>
            </a:r>
          </a:p>
          <a:p>
            <a:r>
              <a:rPr sz="1200" b="0" i="0">
                <a:solidFill>
                  <a:srgbClr val="EEF1F3"/>
                </a:solidFill>
                <a:latin typeface="Courier New"/>
              </a:rPr>
              <a:t>declared TCB:</a:t>
            </a:r>
          </a:p>
          <a:p>
            <a:r>
              <a:rPr sz="1200" b="0" i="0">
                <a:solidFill>
                  <a:srgbClr val="EEF1F3"/>
                </a:solidFill>
                <a:latin typeface="Courier New"/>
              </a:rPr>
              <a:t>    scripts/run_samples.py</a:t>
            </a:r>
          </a:p>
          <a:p>
            <a:r>
              <a:rPr sz="1200" b="0" i="0">
                <a:solidFill>
                  <a:srgbClr val="EEF1F3"/>
                </a:solidFill>
                <a:latin typeface="Courier New"/>
              </a:rPr>
              <a:t>    src/literate_ai</a:t>
            </a:r>
          </a:p>
          <a:p>
            <a:r>
              <a:rPr sz="1200" b="0" i="0">
                <a:solidFill>
                  <a:srgbClr val="EEF1F3"/>
                </a:solidFill>
                <a:latin typeface="Courier New"/>
              </a:rPr>
              <a:t>    tests/conformance/support/runtime_oracles.py</a:t>
            </a:r>
          </a:p>
          <a:p>
            <a:r>
              <a:rPr sz="1200" b="0" i="0">
                <a:solidFill>
                  <a:srgbClr val="EEF1F3"/>
                </a:solidFill>
                <a:latin typeface="Courier New"/>
              </a:rPr>
              <a:t>    …</a:t>
            </a:r>
          </a:p>
        </p:txBody>
      </p:sp>
      <p:sp>
        <p:nvSpPr>
          <p:cNvPr id="22" name="Chevron 21"/>
          <p:cNvSpPr/>
          <p:nvPr/>
        </p:nvSpPr>
        <p:spPr>
          <a:xfrm>
            <a:off x="666750" y="5143500"/>
            <a:ext cx="1619250" cy="419100"/>
          </a:xfrm>
          <a:prstGeom prst="chevron">
            <a:avLst/>
          </a:prstGeom>
          <a:solidFill>
            <a:srgbClr val="FF6B3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TextBox 22"/>
          <p:cNvSpPr txBox="1"/>
          <p:nvPr/>
        </p:nvSpPr>
        <p:spPr>
          <a:xfrm>
            <a:off x="781050" y="5257800"/>
            <a:ext cx="1333500" cy="209550"/>
          </a:xfrm>
          <a:prstGeom prst="rect">
            <a:avLst/>
          </a:prstGeom>
          <a:noFill/>
        </p:spPr>
        <p:txBody>
          <a:bodyPr wrap="square" anchor="t" lIns="0" rIns="0" tIns="0" bIns="0">
            <a:spAutoFit/>
          </a:bodyPr>
          <a:lstStyle/>
          <a:p>
            <a:pPr algn="ctr"/>
            <a:r>
              <a:rPr sz="1400" b="1" i="0">
                <a:solidFill>
                  <a:srgbClr val="101317"/>
                </a:solidFill>
                <a:latin typeface="Helvetica Neue"/>
              </a:rPr>
              <a:t>release</a:t>
            </a:r>
          </a:p>
        </p:txBody>
      </p:sp>
      <p:sp>
        <p:nvSpPr>
          <p:cNvPr id="24" name="Chevron 23"/>
          <p:cNvSpPr/>
          <p:nvPr/>
        </p:nvSpPr>
        <p:spPr>
          <a:xfrm>
            <a:off x="2476500" y="5143500"/>
            <a:ext cx="1619250" cy="419100"/>
          </a:xfrm>
          <a:prstGeom prst="chevron">
            <a:avLst/>
          </a:prstGeom>
          <a:solidFill>
            <a:srgbClr val="23282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TextBox 24"/>
          <p:cNvSpPr txBox="1"/>
          <p:nvPr/>
        </p:nvSpPr>
        <p:spPr>
          <a:xfrm>
            <a:off x="2590800" y="5257800"/>
            <a:ext cx="1333500" cy="209550"/>
          </a:xfrm>
          <a:prstGeom prst="rect">
            <a:avLst/>
          </a:prstGeom>
          <a:noFill/>
        </p:spPr>
        <p:txBody>
          <a:bodyPr wrap="square" anchor="t" lIns="0" rIns="0" tIns="0" bIns="0">
            <a:spAutoFit/>
          </a:bodyPr>
          <a:lstStyle/>
          <a:p>
            <a:pPr algn="ctr"/>
            <a:r>
              <a:rPr sz="1400" b="1" i="0">
                <a:solidFill>
                  <a:srgbClr val="FFFFFF"/>
                </a:solidFill>
                <a:latin typeface="Helvetica Neue"/>
              </a:rPr>
              <a:t>gate</a:t>
            </a:r>
          </a:p>
        </p:txBody>
      </p:sp>
      <p:sp>
        <p:nvSpPr>
          <p:cNvPr id="26" name="Chevron 25"/>
          <p:cNvSpPr/>
          <p:nvPr/>
        </p:nvSpPr>
        <p:spPr>
          <a:xfrm>
            <a:off x="4286250" y="5143500"/>
            <a:ext cx="1619250" cy="419100"/>
          </a:xfrm>
          <a:prstGeom prst="chevron">
            <a:avLst/>
          </a:prstGeom>
          <a:solidFill>
            <a:srgbClr val="23282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7" name="TextBox 26"/>
          <p:cNvSpPr txBox="1"/>
          <p:nvPr/>
        </p:nvSpPr>
        <p:spPr>
          <a:xfrm>
            <a:off x="4400550" y="5257800"/>
            <a:ext cx="1333500" cy="209550"/>
          </a:xfrm>
          <a:prstGeom prst="rect">
            <a:avLst/>
          </a:prstGeom>
          <a:noFill/>
        </p:spPr>
        <p:txBody>
          <a:bodyPr wrap="square" anchor="t" lIns="0" rIns="0" tIns="0" bIns="0">
            <a:spAutoFit/>
          </a:bodyPr>
          <a:lstStyle/>
          <a:p>
            <a:pPr algn="ctr"/>
            <a:r>
              <a:rPr sz="1400" b="1" i="0">
                <a:solidFill>
                  <a:srgbClr val="FFFFFF"/>
                </a:solidFill>
                <a:latin typeface="Helvetica Neue"/>
              </a:rPr>
              <a:t>host</a:t>
            </a:r>
          </a:p>
        </p:txBody>
      </p:sp>
      <p:sp>
        <p:nvSpPr>
          <p:cNvPr id="28" name="Chevron 27"/>
          <p:cNvSpPr/>
          <p:nvPr/>
        </p:nvSpPr>
        <p:spPr>
          <a:xfrm>
            <a:off x="6096000" y="5143500"/>
            <a:ext cx="1619250" cy="419100"/>
          </a:xfrm>
          <a:prstGeom prst="chevron">
            <a:avLst/>
          </a:prstGeom>
          <a:solidFill>
            <a:srgbClr val="23282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9" name="TextBox 28"/>
          <p:cNvSpPr txBox="1"/>
          <p:nvPr/>
        </p:nvSpPr>
        <p:spPr>
          <a:xfrm>
            <a:off x="6210300" y="5257800"/>
            <a:ext cx="1333500" cy="209550"/>
          </a:xfrm>
          <a:prstGeom prst="rect">
            <a:avLst/>
          </a:prstGeom>
          <a:noFill/>
        </p:spPr>
        <p:txBody>
          <a:bodyPr wrap="square" anchor="t" lIns="0" rIns="0" tIns="0" bIns="0">
            <a:spAutoFit/>
          </a:bodyPr>
          <a:lstStyle/>
          <a:p>
            <a:pPr algn="ctr"/>
            <a:r>
              <a:rPr sz="1400" b="1" i="0">
                <a:solidFill>
                  <a:srgbClr val="FFFFFF"/>
                </a:solidFill>
                <a:latin typeface="Helvetica Neue"/>
              </a:rPr>
              <a:t>sample</a:t>
            </a:r>
          </a:p>
        </p:txBody>
      </p:sp>
      <p:sp>
        <p:nvSpPr>
          <p:cNvPr id="30" name="Chevron 29"/>
          <p:cNvSpPr/>
          <p:nvPr/>
        </p:nvSpPr>
        <p:spPr>
          <a:xfrm>
            <a:off x="7905750" y="5143500"/>
            <a:ext cx="1619250" cy="419100"/>
          </a:xfrm>
          <a:prstGeom prst="chevron">
            <a:avLst/>
          </a:prstGeom>
          <a:solidFill>
            <a:srgbClr val="23282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1" name="TextBox 30"/>
          <p:cNvSpPr txBox="1"/>
          <p:nvPr/>
        </p:nvSpPr>
        <p:spPr>
          <a:xfrm>
            <a:off x="8020050" y="5257800"/>
            <a:ext cx="1333500" cy="209550"/>
          </a:xfrm>
          <a:prstGeom prst="rect">
            <a:avLst/>
          </a:prstGeom>
          <a:noFill/>
        </p:spPr>
        <p:txBody>
          <a:bodyPr wrap="square" anchor="t" lIns="0" rIns="0" tIns="0" bIns="0">
            <a:spAutoFit/>
          </a:bodyPr>
          <a:lstStyle/>
          <a:p>
            <a:pPr algn="ctr"/>
            <a:r>
              <a:rPr sz="1400" b="1" i="0">
                <a:solidFill>
                  <a:srgbClr val="FFFFFF"/>
                </a:solidFill>
                <a:latin typeface="Helvetica Neue"/>
              </a:rPr>
              <a:t>variant</a:t>
            </a:r>
          </a:p>
        </p:txBody>
      </p:sp>
      <p:sp>
        <p:nvSpPr>
          <p:cNvPr id="32" name="Chevron 31"/>
          <p:cNvSpPr/>
          <p:nvPr/>
        </p:nvSpPr>
        <p:spPr>
          <a:xfrm>
            <a:off x="9715500" y="5143500"/>
            <a:ext cx="1619250" cy="419100"/>
          </a:xfrm>
          <a:prstGeom prst="chevron">
            <a:avLst/>
          </a:prstGeom>
          <a:solidFill>
            <a:srgbClr val="23282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3" name="TextBox 32"/>
          <p:cNvSpPr txBox="1"/>
          <p:nvPr/>
        </p:nvSpPr>
        <p:spPr>
          <a:xfrm>
            <a:off x="9829800" y="5257800"/>
            <a:ext cx="1333500" cy="209550"/>
          </a:xfrm>
          <a:prstGeom prst="rect">
            <a:avLst/>
          </a:prstGeom>
          <a:noFill/>
        </p:spPr>
        <p:txBody>
          <a:bodyPr wrap="square" anchor="t" lIns="0" rIns="0" tIns="0" bIns="0">
            <a:spAutoFit/>
          </a:bodyPr>
          <a:lstStyle/>
          <a:p>
            <a:pPr algn="ctr"/>
            <a:r>
              <a:rPr sz="1400" b="1" i="0">
                <a:solidFill>
                  <a:srgbClr val="FFFFFF"/>
                </a:solidFill>
                <a:latin typeface="Helvetica Neue"/>
              </a:rPr>
              <a:t>phase</a:t>
            </a:r>
          </a:p>
        </p:txBody>
      </p:sp>
      <p:sp>
        <p:nvSpPr>
          <p:cNvPr id="34" name="Rounded Rectangle 33"/>
          <p:cNvSpPr/>
          <p:nvPr/>
        </p:nvSpPr>
        <p:spPr>
          <a:xfrm>
            <a:off x="666750" y="6172200"/>
            <a:ext cx="10858500" cy="342900"/>
          </a:xfrm>
          <a:prstGeom prst="roundRect">
            <a:avLst>
              <a:gd name="adj" fmla="val 50000"/>
            </a:avLst>
          </a:prstGeom>
          <a:solidFill>
            <a:srgbClr val="3A2A2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5" name="TextBox 34"/>
          <p:cNvSpPr txBox="1"/>
          <p:nvPr/>
        </p:nvSpPr>
        <p:spPr>
          <a:xfrm>
            <a:off x="857250" y="6248400"/>
            <a:ext cx="10477500" cy="209550"/>
          </a:xfrm>
          <a:prstGeom prst="rect">
            <a:avLst/>
          </a:prstGeom>
          <a:noFill/>
        </p:spPr>
        <p:txBody>
          <a:bodyPr wrap="square" anchor="t" lIns="0" rIns="0" tIns="0" bIns="0">
            <a:normAutofit/>
          </a:bodyPr>
          <a:lstStyle/>
          <a:p>
            <a:pPr algn="ctr"/>
            <a:r>
              <a:rPr sz="1300" b="1" i="0">
                <a:solidFill>
                  <a:srgbClr val="AAB3BC"/>
                </a:solidFill>
                <a:latin typeface="Helvetica Neue"/>
              </a:rPr>
              <a:t>The documentation-authority marker applies the same fail-closed pattern: a stale marker blocks validation too.</a:t>
            </a:r>
          </a:p>
        </p:txBody>
      </p:sp>
      <p:sp>
        <p:nvSpPr>
          <p:cNvPr id="36" name="TextBox 35"/>
          <p:cNvSpPr txBox="1"/>
          <p:nvPr/>
        </p:nvSpPr>
        <p:spPr>
          <a:xfrm>
            <a:off x="666750" y="6648450"/>
            <a:ext cx="1428750" cy="152400"/>
          </a:xfrm>
          <a:prstGeom prst="rect">
            <a:avLst/>
          </a:prstGeom>
          <a:noFill/>
        </p:spPr>
        <p:txBody>
          <a:bodyPr wrap="square" anchor="t" lIns="0" rIns="0" tIns="0" bIns="0">
            <a:spAutoFit/>
          </a:bodyPr>
          <a:lstStyle/>
          <a:p>
            <a:r>
              <a:rPr sz="1100" b="1" i="0">
                <a:solidFill>
                  <a:srgbClr val="AAB3BC"/>
                </a:solidFill>
                <a:latin typeface="Helvetica Neue"/>
              </a:rPr>
              <a:t>LITERATE-AI</a:t>
            </a:r>
          </a:p>
        </p:txBody>
      </p:sp>
      <p:sp>
        <p:nvSpPr>
          <p:cNvPr id="37" name="Rectangle 36"/>
          <p:cNvSpPr/>
          <p:nvPr/>
        </p:nvSpPr>
        <p:spPr>
          <a:xfrm>
            <a:off x="10287000" y="6705600"/>
            <a:ext cx="1143000" cy="28575"/>
          </a:xfrm>
          <a:prstGeom prst="rect">
            <a:avLst/>
          </a:prstGeom>
          <a:solidFill>
            <a:srgbClr val="23282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8" name="Rectangle 37"/>
          <p:cNvSpPr/>
          <p:nvPr/>
        </p:nvSpPr>
        <p:spPr>
          <a:xfrm>
            <a:off x="10287000" y="6705600"/>
            <a:ext cx="967154" cy="28575"/>
          </a:xfrm>
          <a:prstGeom prst="rect">
            <a:avLst/>
          </a:prstGeom>
          <a:solidFill>
            <a:srgbClr val="FF6B3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2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2000" cy="6858000"/>
          </a:xfrm>
          <a:prstGeom prst="rect">
            <a:avLst/>
          </a:prstGeom>
          <a:solidFill>
            <a:srgbClr val="10131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3" name="Picture 2" descr="image.jpg"/>
          <p:cNvPicPr>
            <a:picLocks noChangeAspect="1"/>
          </p:cNvPicPr>
          <p:nvPr/>
        </p:nvPicPr>
        <p:blipFill>
          <a:blip r:embed="rId2"/>
          <a:stretch>
            <a:fillRect/>
          </a:stretch>
        </p:blipFill>
        <p:spPr>
          <a:xfrm>
            <a:off x="0" y="0"/>
            <a:ext cx="12192000" cy="6858000"/>
          </a:xfrm>
          <a:prstGeom prst="rect">
            <a:avLst/>
          </a:prstGeom>
        </p:spPr>
      </p:pic>
      <p:sp>
        <p:nvSpPr>
          <p:cNvPr id="4" name="Rectangle 3"/>
          <p:cNvSpPr/>
          <p:nvPr/>
        </p:nvSpPr>
        <p:spPr>
          <a:xfrm>
            <a:off x="0" y="0"/>
            <a:ext cx="6667500" cy="6858000"/>
          </a:xfrm>
          <a:prstGeom prst="rect">
            <a:avLst/>
          </a:prstGeom>
          <a:solidFill>
            <a:srgbClr val="101317">
              <a:alpha val="58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6667500" y="0"/>
            <a:ext cx="5524500" cy="2400300"/>
          </a:xfrm>
          <a:prstGeom prst="rect">
            <a:avLst/>
          </a:prstGeom>
          <a:solidFill>
            <a:srgbClr val="101317">
              <a:alpha val="62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ounded Rectangle 5"/>
          <p:cNvSpPr/>
          <p:nvPr/>
        </p:nvSpPr>
        <p:spPr>
          <a:xfrm>
            <a:off x="666750" y="266700"/>
            <a:ext cx="1257300" cy="304800"/>
          </a:xfrm>
          <a:prstGeom prst="roundRect">
            <a:avLst>
              <a:gd name="adj" fmla="val 50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762000" y="323850"/>
            <a:ext cx="1066800" cy="190500"/>
          </a:xfrm>
          <a:prstGeom prst="rect">
            <a:avLst/>
          </a:prstGeom>
          <a:noFill/>
        </p:spPr>
        <p:txBody>
          <a:bodyPr wrap="square" anchor="t" lIns="0" rIns="0" tIns="0" bIns="0">
            <a:normAutofit/>
          </a:bodyPr>
          <a:lstStyle/>
          <a:p>
            <a:pPr algn="ctr"/>
            <a:r>
              <a:rPr sz="1300" b="1" i="0">
                <a:solidFill>
                  <a:srgbClr val="101317"/>
                </a:solidFill>
                <a:latin typeface="Helvetica Neue"/>
              </a:rPr>
              <a:t>LITERATE-AI</a:t>
            </a:r>
          </a:p>
        </p:txBody>
      </p:sp>
      <p:sp>
        <p:nvSpPr>
          <p:cNvPr id="8" name="TextBox 7"/>
          <p:cNvSpPr txBox="1"/>
          <p:nvPr/>
        </p:nvSpPr>
        <p:spPr>
          <a:xfrm>
            <a:off x="11144250" y="304800"/>
            <a:ext cx="381000" cy="209550"/>
          </a:xfrm>
          <a:prstGeom prst="rect">
            <a:avLst/>
          </a:prstGeom>
          <a:noFill/>
        </p:spPr>
        <p:txBody>
          <a:bodyPr wrap="square" anchor="t" lIns="0" rIns="0" tIns="0" bIns="0">
            <a:spAutoFit/>
          </a:bodyPr>
          <a:lstStyle/>
          <a:p>
            <a:pPr algn="r"/>
            <a:r>
              <a:rPr sz="1300" b="1" i="0">
                <a:solidFill>
                  <a:srgbClr val="FFFFFF"/>
                </a:solidFill>
                <a:latin typeface="Helvetica Neue"/>
              </a:rPr>
              <a:t>23</a:t>
            </a:r>
          </a:p>
        </p:txBody>
      </p:sp>
      <p:sp>
        <p:nvSpPr>
          <p:cNvPr id="9" name="TextBox 8"/>
          <p:cNvSpPr txBox="1"/>
          <p:nvPr/>
        </p:nvSpPr>
        <p:spPr>
          <a:xfrm>
            <a:off x="666750" y="742950"/>
            <a:ext cx="10858500" cy="800100"/>
          </a:xfrm>
          <a:prstGeom prst="rect">
            <a:avLst/>
          </a:prstGeom>
          <a:noFill/>
        </p:spPr>
        <p:txBody>
          <a:bodyPr wrap="square" anchor="t" lIns="0" rIns="0" tIns="0" bIns="0">
            <a:normAutofit/>
          </a:bodyPr>
          <a:lstStyle/>
          <a:p>
            <a:r>
              <a:rPr sz="3200" b="1" i="0">
                <a:solidFill>
                  <a:srgbClr val="FFFFFF"/>
                </a:solidFill>
                <a:latin typeface="Helvetica Neue"/>
              </a:rPr>
              <a:t>1.3 advances retained source and native custody.</a:t>
            </a:r>
          </a:p>
        </p:txBody>
      </p:sp>
      <p:sp>
        <p:nvSpPr>
          <p:cNvPr id="10" name="TextBox 9"/>
          <p:cNvSpPr txBox="1"/>
          <p:nvPr/>
        </p:nvSpPr>
        <p:spPr>
          <a:xfrm>
            <a:off x="685800" y="1600200"/>
            <a:ext cx="10477500" cy="647700"/>
          </a:xfrm>
          <a:prstGeom prst="rect">
            <a:avLst/>
          </a:prstGeom>
          <a:noFill/>
        </p:spPr>
        <p:txBody>
          <a:bodyPr wrap="square" anchor="t" lIns="0" rIns="0" tIns="0" bIns="0">
            <a:normAutofit/>
          </a:bodyPr>
          <a:lstStyle/>
          <a:p>
            <a:r>
              <a:rPr sz="1700" b="0" i="0">
                <a:solidFill>
                  <a:srgbClr val="AAB3BC"/>
                </a:solidFill>
                <a:latin typeface="Helvetica Neue"/>
              </a:rPr>
              <a:t>Reviewed original-source binding, target-bound Python projection, FreeBSD identities, and SDK tree custody build on 1.2.</a:t>
            </a:r>
          </a:p>
        </p:txBody>
      </p:sp>
      <p:sp>
        <p:nvSpPr>
          <p:cNvPr id="11" name="Rectangle 10"/>
          <p:cNvSpPr/>
          <p:nvPr/>
        </p:nvSpPr>
        <p:spPr>
          <a:xfrm>
            <a:off x="666750" y="2362200"/>
            <a:ext cx="838200" cy="57150"/>
          </a:xfrm>
          <a:prstGeom prst="rect">
            <a:avLst/>
          </a:prstGeom>
          <a:solidFill>
            <a:srgbClr val="FF6B3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ectangle 11"/>
          <p:cNvSpPr/>
          <p:nvPr/>
        </p:nvSpPr>
        <p:spPr>
          <a:xfrm>
            <a:off x="666750" y="2590800"/>
            <a:ext cx="76200" cy="609600"/>
          </a:xfrm>
          <a:prstGeom prst="rect">
            <a:avLst/>
          </a:prstGeom>
          <a:solidFill>
            <a:srgbClr val="7BC6A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914400" y="2590800"/>
            <a:ext cx="4572000" cy="247650"/>
          </a:xfrm>
          <a:prstGeom prst="rect">
            <a:avLst/>
          </a:prstGeom>
          <a:noFill/>
        </p:spPr>
        <p:txBody>
          <a:bodyPr wrap="square" anchor="t" lIns="0" rIns="0" tIns="0" bIns="0">
            <a:spAutoFit/>
          </a:bodyPr>
          <a:lstStyle/>
          <a:p>
            <a:r>
              <a:rPr sz="1800" b="1" i="0">
                <a:solidFill>
                  <a:srgbClr val="FFFFFF"/>
                </a:solidFill>
                <a:latin typeface="Helvetica Neue"/>
              </a:rPr>
              <a:t>ADOPT</a:t>
            </a:r>
          </a:p>
        </p:txBody>
      </p:sp>
      <p:sp>
        <p:nvSpPr>
          <p:cNvPr id="14" name="TextBox 13"/>
          <p:cNvSpPr txBox="1"/>
          <p:nvPr/>
        </p:nvSpPr>
        <p:spPr>
          <a:xfrm>
            <a:off x="914400" y="2857500"/>
            <a:ext cx="4572000" cy="266700"/>
          </a:xfrm>
          <a:prstGeom prst="rect">
            <a:avLst/>
          </a:prstGeom>
          <a:noFill/>
        </p:spPr>
        <p:txBody>
          <a:bodyPr wrap="square" anchor="t" lIns="0" rIns="0" tIns="0" bIns="0">
            <a:spAutoFit/>
          </a:bodyPr>
          <a:lstStyle/>
          <a:p>
            <a:r>
              <a:rPr sz="1500" b="0" i="0">
                <a:solidFill>
                  <a:srgbClr val="EEF1F3"/>
                </a:solidFill>
                <a:latin typeface="Helvetica Neue"/>
              </a:rPr>
              <a:t>Reviewed original-source first binding</a:t>
            </a:r>
          </a:p>
        </p:txBody>
      </p:sp>
      <p:sp>
        <p:nvSpPr>
          <p:cNvPr id="15" name="Rectangle 14"/>
          <p:cNvSpPr/>
          <p:nvPr/>
        </p:nvSpPr>
        <p:spPr>
          <a:xfrm>
            <a:off x="666750" y="3352800"/>
            <a:ext cx="76200" cy="609600"/>
          </a:xfrm>
          <a:prstGeom prst="rect">
            <a:avLst/>
          </a:prstGeom>
          <a:solidFill>
            <a:srgbClr val="FF6B3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914400" y="3352800"/>
            <a:ext cx="4572000" cy="247650"/>
          </a:xfrm>
          <a:prstGeom prst="rect">
            <a:avLst/>
          </a:prstGeom>
          <a:noFill/>
        </p:spPr>
        <p:txBody>
          <a:bodyPr wrap="square" anchor="t" lIns="0" rIns="0" tIns="0" bIns="0">
            <a:spAutoFit/>
          </a:bodyPr>
          <a:lstStyle/>
          <a:p>
            <a:r>
              <a:rPr sz="1800" b="1" i="0">
                <a:solidFill>
                  <a:srgbClr val="FFFFFF"/>
                </a:solidFill>
                <a:latin typeface="Helvetica Neue"/>
              </a:rPr>
              <a:t>TARGET</a:t>
            </a:r>
          </a:p>
        </p:txBody>
      </p:sp>
      <p:sp>
        <p:nvSpPr>
          <p:cNvPr id="17" name="TextBox 16"/>
          <p:cNvSpPr txBox="1"/>
          <p:nvPr/>
        </p:nvSpPr>
        <p:spPr>
          <a:xfrm>
            <a:off x="914400" y="3619500"/>
            <a:ext cx="4572000" cy="266700"/>
          </a:xfrm>
          <a:prstGeom prst="rect">
            <a:avLst/>
          </a:prstGeom>
          <a:noFill/>
        </p:spPr>
        <p:txBody>
          <a:bodyPr wrap="square" anchor="t" lIns="0" rIns="0" tIns="0" bIns="0">
            <a:spAutoFit/>
          </a:bodyPr>
          <a:lstStyle/>
          <a:p>
            <a:r>
              <a:rPr sz="1500" b="0" i="0">
                <a:solidFill>
                  <a:srgbClr val="EEF1F3"/>
                </a:solidFill>
                <a:latin typeface="Helvetica Neue"/>
              </a:rPr>
              <a:t>Python projections + FreeBSD identities</a:t>
            </a:r>
          </a:p>
        </p:txBody>
      </p:sp>
      <p:sp>
        <p:nvSpPr>
          <p:cNvPr id="18" name="Rectangle 17"/>
          <p:cNvSpPr/>
          <p:nvPr/>
        </p:nvSpPr>
        <p:spPr>
          <a:xfrm>
            <a:off x="666750" y="4114800"/>
            <a:ext cx="76200" cy="609600"/>
          </a:xfrm>
          <a:prstGeom prst="rect">
            <a:avLst/>
          </a:prstGeom>
          <a:solidFill>
            <a:srgbClr val="FF6B3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914400" y="4114800"/>
            <a:ext cx="4572000" cy="247650"/>
          </a:xfrm>
          <a:prstGeom prst="rect">
            <a:avLst/>
          </a:prstGeom>
          <a:noFill/>
        </p:spPr>
        <p:txBody>
          <a:bodyPr wrap="square" anchor="t" lIns="0" rIns="0" tIns="0" bIns="0">
            <a:spAutoFit/>
          </a:bodyPr>
          <a:lstStyle/>
          <a:p>
            <a:r>
              <a:rPr sz="1800" b="1" i="0">
                <a:solidFill>
                  <a:srgbClr val="FFFFFF"/>
                </a:solidFill>
                <a:latin typeface="Helvetica Neue"/>
              </a:rPr>
              <a:t>CARRY</a:t>
            </a:r>
          </a:p>
        </p:txBody>
      </p:sp>
      <p:sp>
        <p:nvSpPr>
          <p:cNvPr id="20" name="TextBox 19"/>
          <p:cNvSpPr txBox="1"/>
          <p:nvPr/>
        </p:nvSpPr>
        <p:spPr>
          <a:xfrm>
            <a:off x="914400" y="4381500"/>
            <a:ext cx="4572000" cy="266700"/>
          </a:xfrm>
          <a:prstGeom prst="rect">
            <a:avLst/>
          </a:prstGeom>
          <a:noFill/>
        </p:spPr>
        <p:txBody>
          <a:bodyPr wrap="square" anchor="t" lIns="0" rIns="0" tIns="0" bIns="0">
            <a:spAutoFit/>
          </a:bodyPr>
          <a:lstStyle/>
          <a:p>
            <a:r>
              <a:rPr sz="1500" b="0" i="0">
                <a:solidFill>
                  <a:srgbClr val="EEF1F3"/>
                </a:solidFill>
                <a:latin typeface="Helvetica Neue"/>
              </a:rPr>
              <a:t>SDK trees, aliases, and package topology</a:t>
            </a:r>
          </a:p>
        </p:txBody>
      </p:sp>
      <p:sp>
        <p:nvSpPr>
          <p:cNvPr id="21" name="Rectangle 20"/>
          <p:cNvSpPr/>
          <p:nvPr/>
        </p:nvSpPr>
        <p:spPr>
          <a:xfrm>
            <a:off x="666750" y="4876800"/>
            <a:ext cx="76200" cy="609600"/>
          </a:xfrm>
          <a:prstGeom prst="rect">
            <a:avLst/>
          </a:prstGeom>
          <a:solidFill>
            <a:srgbClr val="FF6B3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TextBox 21"/>
          <p:cNvSpPr txBox="1"/>
          <p:nvPr/>
        </p:nvSpPr>
        <p:spPr>
          <a:xfrm>
            <a:off x="914400" y="4876800"/>
            <a:ext cx="4572000" cy="247650"/>
          </a:xfrm>
          <a:prstGeom prst="rect">
            <a:avLst/>
          </a:prstGeom>
          <a:noFill/>
        </p:spPr>
        <p:txBody>
          <a:bodyPr wrap="square" anchor="t" lIns="0" rIns="0" tIns="0" bIns="0">
            <a:spAutoFit/>
          </a:bodyPr>
          <a:lstStyle/>
          <a:p>
            <a:r>
              <a:rPr sz="1800" b="1" i="0">
                <a:solidFill>
                  <a:srgbClr val="FFFFFF"/>
                </a:solidFill>
                <a:latin typeface="Helvetica Neue"/>
              </a:rPr>
              <a:t>HARDEN</a:t>
            </a:r>
          </a:p>
        </p:txBody>
      </p:sp>
      <p:sp>
        <p:nvSpPr>
          <p:cNvPr id="23" name="TextBox 22"/>
          <p:cNvSpPr txBox="1"/>
          <p:nvPr/>
        </p:nvSpPr>
        <p:spPr>
          <a:xfrm>
            <a:off x="914400" y="5143500"/>
            <a:ext cx="4572000" cy="266700"/>
          </a:xfrm>
          <a:prstGeom prst="rect">
            <a:avLst/>
          </a:prstGeom>
          <a:noFill/>
        </p:spPr>
        <p:txBody>
          <a:bodyPr wrap="square" anchor="t" lIns="0" rIns="0" tIns="0" bIns="0">
            <a:spAutoFit/>
          </a:bodyPr>
          <a:lstStyle/>
          <a:p>
            <a:r>
              <a:rPr sz="1500" b="0" i="0">
                <a:solidFill>
                  <a:srgbClr val="EEF1F3"/>
                </a:solidFill>
                <a:latin typeface="Helvetica Neue"/>
              </a:rPr>
              <a:t>Retained execution and receipt boundaries</a:t>
            </a:r>
          </a:p>
        </p:txBody>
      </p:sp>
      <p:sp>
        <p:nvSpPr>
          <p:cNvPr id="24" name="Rounded Rectangle 23"/>
          <p:cNvSpPr/>
          <p:nvPr/>
        </p:nvSpPr>
        <p:spPr>
          <a:xfrm>
            <a:off x="666750" y="6172200"/>
            <a:ext cx="10858500" cy="342900"/>
          </a:xfrm>
          <a:prstGeom prst="roundRect">
            <a:avLst>
              <a:gd name="adj" fmla="val 50000"/>
            </a:avLst>
          </a:prstGeom>
          <a:solidFill>
            <a:srgbClr val="1A1F2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TextBox 24"/>
          <p:cNvSpPr txBox="1"/>
          <p:nvPr/>
        </p:nvSpPr>
        <p:spPr>
          <a:xfrm>
            <a:off x="857250" y="6248400"/>
            <a:ext cx="10477500" cy="209550"/>
          </a:xfrm>
          <a:prstGeom prst="rect">
            <a:avLst/>
          </a:prstGeom>
          <a:noFill/>
        </p:spPr>
        <p:txBody>
          <a:bodyPr wrap="square" anchor="t" lIns="0" rIns="0" tIns="0" bIns="0">
            <a:normAutofit/>
          </a:bodyPr>
          <a:lstStyle/>
          <a:p>
            <a:pPr algn="ctr"/>
            <a:r>
              <a:rPr sz="1300" b="1" i="0">
                <a:solidFill>
                  <a:srgbClr val="FF9B66"/>
                </a:solidFill>
                <a:latin typeface="Helvetica Neue"/>
              </a:rPr>
              <a:t>Landed framework slices; unfinished native and platform admission moves to 1.3.1 or 1.4.</a:t>
            </a:r>
          </a:p>
        </p:txBody>
      </p:sp>
      <p:sp>
        <p:nvSpPr>
          <p:cNvPr id="26" name="TextBox 25"/>
          <p:cNvSpPr txBox="1"/>
          <p:nvPr/>
        </p:nvSpPr>
        <p:spPr>
          <a:xfrm>
            <a:off x="666750" y="6648450"/>
            <a:ext cx="1428750" cy="152400"/>
          </a:xfrm>
          <a:prstGeom prst="rect">
            <a:avLst/>
          </a:prstGeom>
          <a:noFill/>
        </p:spPr>
        <p:txBody>
          <a:bodyPr wrap="square" anchor="t" lIns="0" rIns="0" tIns="0" bIns="0">
            <a:spAutoFit/>
          </a:bodyPr>
          <a:lstStyle/>
          <a:p>
            <a:r>
              <a:rPr sz="1100" b="1" i="0">
                <a:solidFill>
                  <a:srgbClr val="AAB3BC"/>
                </a:solidFill>
                <a:latin typeface="Helvetica Neue"/>
              </a:rPr>
              <a:t>LITERATE-AI</a:t>
            </a:r>
          </a:p>
        </p:txBody>
      </p:sp>
      <p:sp>
        <p:nvSpPr>
          <p:cNvPr id="27" name="Rectangle 26"/>
          <p:cNvSpPr/>
          <p:nvPr/>
        </p:nvSpPr>
        <p:spPr>
          <a:xfrm>
            <a:off x="10287000" y="6705600"/>
            <a:ext cx="1143000" cy="28575"/>
          </a:xfrm>
          <a:prstGeom prst="rect">
            <a:avLst/>
          </a:prstGeom>
          <a:solidFill>
            <a:srgbClr val="23282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8" name="Rectangle 27"/>
          <p:cNvSpPr/>
          <p:nvPr/>
        </p:nvSpPr>
        <p:spPr>
          <a:xfrm>
            <a:off x="10287000" y="6705600"/>
            <a:ext cx="1011115" cy="28575"/>
          </a:xfrm>
          <a:prstGeom prst="rect">
            <a:avLst/>
          </a:prstGeom>
          <a:solidFill>
            <a:srgbClr val="FF6B3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2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2000" cy="6858000"/>
          </a:xfrm>
          <a:prstGeom prst="rect">
            <a:avLst/>
          </a:prstGeom>
          <a:solidFill>
            <a:srgbClr val="10131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3" name="Picture 2" descr="image.jpg"/>
          <p:cNvPicPr>
            <a:picLocks noChangeAspect="1"/>
          </p:cNvPicPr>
          <p:nvPr/>
        </p:nvPicPr>
        <p:blipFill>
          <a:blip r:embed="rId2"/>
          <a:stretch>
            <a:fillRect/>
          </a:stretch>
        </p:blipFill>
        <p:spPr>
          <a:xfrm>
            <a:off x="0" y="0"/>
            <a:ext cx="12192000" cy="6858000"/>
          </a:xfrm>
          <a:prstGeom prst="rect">
            <a:avLst/>
          </a:prstGeom>
        </p:spPr>
      </p:pic>
      <p:sp>
        <p:nvSpPr>
          <p:cNvPr id="4" name="Rectangle 3"/>
          <p:cNvSpPr/>
          <p:nvPr/>
        </p:nvSpPr>
        <p:spPr>
          <a:xfrm>
            <a:off x="0" y="0"/>
            <a:ext cx="5476875" cy="6858000"/>
          </a:xfrm>
          <a:prstGeom prst="rect">
            <a:avLst/>
          </a:prstGeom>
          <a:solidFill>
            <a:srgbClr val="101317">
              <a:alpha val="35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ounded Rectangle 4"/>
          <p:cNvSpPr/>
          <p:nvPr/>
        </p:nvSpPr>
        <p:spPr>
          <a:xfrm>
            <a:off x="666750" y="476250"/>
            <a:ext cx="1381125" cy="304800"/>
          </a:xfrm>
          <a:prstGeom prst="roundRect">
            <a:avLst>
              <a:gd name="adj" fmla="val 50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62000" y="533400"/>
            <a:ext cx="1190625" cy="190500"/>
          </a:xfrm>
          <a:prstGeom prst="rect">
            <a:avLst/>
          </a:prstGeom>
          <a:noFill/>
        </p:spPr>
        <p:txBody>
          <a:bodyPr wrap="square" anchor="t" lIns="0" rIns="0" tIns="0" bIns="0">
            <a:normAutofit/>
          </a:bodyPr>
          <a:lstStyle/>
          <a:p>
            <a:pPr algn="ctr"/>
            <a:r>
              <a:rPr sz="1300" b="1" i="0">
                <a:solidFill>
                  <a:srgbClr val="101317"/>
                </a:solidFill>
                <a:latin typeface="Helvetica Neue"/>
              </a:rPr>
              <a:t>THE END STATE</a:t>
            </a:r>
          </a:p>
        </p:txBody>
      </p:sp>
      <p:sp>
        <p:nvSpPr>
          <p:cNvPr id="7" name="TextBox 6"/>
          <p:cNvSpPr txBox="1"/>
          <p:nvPr/>
        </p:nvSpPr>
        <p:spPr>
          <a:xfrm>
            <a:off x="666750" y="1295400"/>
            <a:ext cx="4095750" cy="990600"/>
          </a:xfrm>
          <a:prstGeom prst="rect">
            <a:avLst/>
          </a:prstGeom>
          <a:noFill/>
        </p:spPr>
        <p:txBody>
          <a:bodyPr wrap="square" anchor="t" lIns="0" rIns="0" tIns="0" bIns="0">
            <a:spAutoFit/>
          </a:bodyPr>
          <a:lstStyle/>
          <a:p>
            <a:r>
              <a:rPr sz="4800" b="1" i="0">
                <a:solidFill>
                  <a:srgbClr val="FFFFFF"/>
                </a:solidFill>
                <a:latin typeface="Helvetica Neue"/>
              </a:rPr>
              <a:t>A living portfolio</a:t>
            </a:r>
          </a:p>
          <a:p>
            <a:r>
              <a:rPr sz="4800" b="1" i="0">
                <a:solidFill>
                  <a:srgbClr val="FFFFFF"/>
                </a:solidFill>
                <a:latin typeface="Helvetica Neue"/>
              </a:rPr>
              <a:t>of intent.</a:t>
            </a:r>
          </a:p>
        </p:txBody>
      </p:sp>
      <p:sp>
        <p:nvSpPr>
          <p:cNvPr id="8" name="TextBox 7"/>
          <p:cNvSpPr txBox="1"/>
          <p:nvPr/>
        </p:nvSpPr>
        <p:spPr>
          <a:xfrm>
            <a:off x="685800" y="2800350"/>
            <a:ext cx="4000500" cy="1123950"/>
          </a:xfrm>
          <a:prstGeom prst="rect">
            <a:avLst/>
          </a:prstGeom>
          <a:noFill/>
        </p:spPr>
        <p:txBody>
          <a:bodyPr wrap="square" anchor="t" lIns="0" rIns="0" tIns="0" bIns="0">
            <a:spAutoFit/>
          </a:bodyPr>
          <a:lstStyle/>
          <a:p>
            <a:r>
              <a:rPr sz="2100" b="0" i="0">
                <a:solidFill>
                  <a:srgbClr val="EEF1F3"/>
                </a:solidFill>
                <a:latin typeface="Helvetica Neue"/>
              </a:rPr>
              <a:t>Shared capabilities evolve once. Products compose them independently. Every change carries its dependency path and proof forward.</a:t>
            </a:r>
          </a:p>
        </p:txBody>
      </p:sp>
      <p:sp>
        <p:nvSpPr>
          <p:cNvPr id="9" name="TextBox 8"/>
          <p:cNvSpPr txBox="1"/>
          <p:nvPr/>
        </p:nvSpPr>
        <p:spPr>
          <a:xfrm>
            <a:off x="685800" y="4819650"/>
            <a:ext cx="4191000" cy="609600"/>
          </a:xfrm>
          <a:prstGeom prst="rect">
            <a:avLst/>
          </a:prstGeom>
          <a:noFill/>
        </p:spPr>
        <p:txBody>
          <a:bodyPr wrap="square" anchor="t" lIns="0" rIns="0" tIns="0" bIns="0">
            <a:spAutoFit/>
          </a:bodyPr>
          <a:lstStyle/>
          <a:p>
            <a:r>
              <a:rPr sz="2500" b="1" i="0">
                <a:solidFill>
                  <a:srgbClr val="FF9B66"/>
                </a:solidFill>
                <a:latin typeface="Helvetica Neue"/>
              </a:rPr>
              <a:t>Software becomes a regeneratable knowledge system.</a:t>
            </a:r>
          </a:p>
        </p:txBody>
      </p:sp>
      <p:sp>
        <p:nvSpPr>
          <p:cNvPr id="10" name="TextBox 9"/>
          <p:cNvSpPr txBox="1"/>
          <p:nvPr/>
        </p:nvSpPr>
        <p:spPr>
          <a:xfrm>
            <a:off x="666750" y="6648450"/>
            <a:ext cx="1428750" cy="152400"/>
          </a:xfrm>
          <a:prstGeom prst="rect">
            <a:avLst/>
          </a:prstGeom>
          <a:noFill/>
        </p:spPr>
        <p:txBody>
          <a:bodyPr wrap="square" anchor="t" lIns="0" rIns="0" tIns="0" bIns="0">
            <a:spAutoFit/>
          </a:bodyPr>
          <a:lstStyle/>
          <a:p>
            <a:r>
              <a:rPr sz="1100" b="1" i="0">
                <a:solidFill>
                  <a:srgbClr val="AAB3BC"/>
                </a:solidFill>
                <a:latin typeface="Helvetica Neue"/>
              </a:rPr>
              <a:t>LITERATE-AI</a:t>
            </a:r>
          </a:p>
        </p:txBody>
      </p:sp>
      <p:sp>
        <p:nvSpPr>
          <p:cNvPr id="11" name="Rectangle 10"/>
          <p:cNvSpPr/>
          <p:nvPr/>
        </p:nvSpPr>
        <p:spPr>
          <a:xfrm>
            <a:off x="10287000" y="6705600"/>
            <a:ext cx="1143000" cy="28575"/>
          </a:xfrm>
          <a:prstGeom prst="rect">
            <a:avLst/>
          </a:prstGeom>
          <a:solidFill>
            <a:srgbClr val="23282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ectangle 11"/>
          <p:cNvSpPr/>
          <p:nvPr/>
        </p:nvSpPr>
        <p:spPr>
          <a:xfrm>
            <a:off x="10287000" y="6705600"/>
            <a:ext cx="1055077" cy="28575"/>
          </a:xfrm>
          <a:prstGeom prst="rect">
            <a:avLst/>
          </a:prstGeom>
          <a:solidFill>
            <a:srgbClr val="FF6B3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2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2000" cy="6858000"/>
          </a:xfrm>
          <a:prstGeom prst="rect">
            <a:avLst/>
          </a:prstGeom>
          <a:solidFill>
            <a:srgbClr val="EEF1F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ounded Rectangle 2"/>
          <p:cNvSpPr/>
          <p:nvPr/>
        </p:nvSpPr>
        <p:spPr>
          <a:xfrm>
            <a:off x="666750" y="266700"/>
            <a:ext cx="1257300" cy="304800"/>
          </a:xfrm>
          <a:prstGeom prst="roundRect">
            <a:avLst>
              <a:gd name="adj" fmla="val 50000"/>
            </a:avLst>
          </a:prstGeom>
          <a:solidFill>
            <a:srgbClr val="10131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762000" y="323850"/>
            <a:ext cx="1066800" cy="190500"/>
          </a:xfrm>
          <a:prstGeom prst="rect">
            <a:avLst/>
          </a:prstGeom>
          <a:noFill/>
        </p:spPr>
        <p:txBody>
          <a:bodyPr wrap="square" anchor="t" lIns="0" rIns="0" tIns="0" bIns="0">
            <a:normAutofit/>
          </a:bodyPr>
          <a:lstStyle/>
          <a:p>
            <a:pPr algn="ctr"/>
            <a:r>
              <a:rPr sz="1300" b="1" i="0">
                <a:solidFill>
                  <a:srgbClr val="FFFFFF"/>
                </a:solidFill>
                <a:latin typeface="Helvetica Neue"/>
              </a:rPr>
              <a:t>LITERATE-AI</a:t>
            </a:r>
          </a:p>
        </p:txBody>
      </p:sp>
      <p:sp>
        <p:nvSpPr>
          <p:cNvPr id="5" name="TextBox 4"/>
          <p:cNvSpPr txBox="1"/>
          <p:nvPr/>
        </p:nvSpPr>
        <p:spPr>
          <a:xfrm>
            <a:off x="11144250" y="304800"/>
            <a:ext cx="381000" cy="209550"/>
          </a:xfrm>
          <a:prstGeom prst="rect">
            <a:avLst/>
          </a:prstGeom>
          <a:noFill/>
        </p:spPr>
        <p:txBody>
          <a:bodyPr wrap="square" anchor="t" lIns="0" rIns="0" tIns="0" bIns="0">
            <a:spAutoFit/>
          </a:bodyPr>
          <a:lstStyle/>
          <a:p>
            <a:pPr algn="r"/>
            <a:r>
              <a:rPr sz="1300" b="1" i="0">
                <a:solidFill>
                  <a:srgbClr val="101317"/>
                </a:solidFill>
                <a:latin typeface="Helvetica Neue"/>
              </a:rPr>
              <a:t>25</a:t>
            </a:r>
          </a:p>
        </p:txBody>
      </p:sp>
      <p:sp>
        <p:nvSpPr>
          <p:cNvPr id="6" name="TextBox 5"/>
          <p:cNvSpPr txBox="1"/>
          <p:nvPr/>
        </p:nvSpPr>
        <p:spPr>
          <a:xfrm>
            <a:off x="666750" y="742950"/>
            <a:ext cx="10858500" cy="800100"/>
          </a:xfrm>
          <a:prstGeom prst="rect">
            <a:avLst/>
          </a:prstGeom>
          <a:noFill/>
        </p:spPr>
        <p:txBody>
          <a:bodyPr wrap="square" anchor="t" lIns="0" rIns="0" tIns="0" bIns="0">
            <a:normAutofit/>
          </a:bodyPr>
          <a:lstStyle/>
          <a:p>
            <a:r>
              <a:rPr sz="3200" b="1" i="0">
                <a:solidFill>
                  <a:srgbClr val="101317"/>
                </a:solidFill>
                <a:latin typeface="Helvetica Neue"/>
              </a:rPr>
              <a:t>Use the exact parallel path. Harden for the portfolio.</a:t>
            </a:r>
          </a:p>
        </p:txBody>
      </p:sp>
      <p:sp>
        <p:nvSpPr>
          <p:cNvPr id="7" name="TextBox 6"/>
          <p:cNvSpPr txBox="1"/>
          <p:nvPr/>
        </p:nvSpPr>
        <p:spPr>
          <a:xfrm>
            <a:off x="685800" y="1600200"/>
            <a:ext cx="10477500" cy="647700"/>
          </a:xfrm>
          <a:prstGeom prst="rect">
            <a:avLst/>
          </a:prstGeom>
          <a:noFill/>
        </p:spPr>
        <p:txBody>
          <a:bodyPr wrap="square" anchor="t" lIns="0" rIns="0" tIns="0" bIns="0">
            <a:normAutofit/>
          </a:bodyPr>
          <a:lstStyle/>
          <a:p>
            <a:r>
              <a:rPr sz="1700" b="0" i="0">
                <a:solidFill>
                  <a:srgbClr val="65707C"/>
                </a:solidFill>
                <a:latin typeface="Helvetica Neue"/>
              </a:rPr>
              <a:t>Take one demanding downstream application through installed 1.3 retained-source, worker, package, and native-custody paths, then invest in production operations.</a:t>
            </a:r>
          </a:p>
        </p:txBody>
      </p:sp>
      <p:sp>
        <p:nvSpPr>
          <p:cNvPr id="8" name="Rectangle 7"/>
          <p:cNvSpPr/>
          <p:nvPr/>
        </p:nvSpPr>
        <p:spPr>
          <a:xfrm>
            <a:off x="666750" y="2362200"/>
            <a:ext cx="838200" cy="57150"/>
          </a:xfrm>
          <a:prstGeom prst="rect">
            <a:avLst/>
          </a:prstGeom>
          <a:solidFill>
            <a:srgbClr val="FF6B3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Rectangle 8"/>
          <p:cNvSpPr/>
          <p:nvPr/>
        </p:nvSpPr>
        <p:spPr>
          <a:xfrm>
            <a:off x="685800" y="2857500"/>
            <a:ext cx="3143250" cy="76200"/>
          </a:xfrm>
          <a:prstGeom prst="rect">
            <a:avLst/>
          </a:prstGeom>
          <a:solidFill>
            <a:srgbClr val="FF6B3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685800" y="3124200"/>
            <a:ext cx="3143250" cy="323850"/>
          </a:xfrm>
          <a:prstGeom prst="rect">
            <a:avLst/>
          </a:prstGeom>
          <a:noFill/>
        </p:spPr>
        <p:txBody>
          <a:bodyPr wrap="square" anchor="t" lIns="0" rIns="0" tIns="0" bIns="0">
            <a:spAutoFit/>
          </a:bodyPr>
          <a:lstStyle/>
          <a:p>
            <a:r>
              <a:rPr sz="2200" b="1" i="0">
                <a:solidFill>
                  <a:srgbClr val="101317"/>
                </a:solidFill>
                <a:latin typeface="Helvetica Neue"/>
              </a:rPr>
              <a:t>TWO WEEKS</a:t>
            </a:r>
          </a:p>
        </p:txBody>
      </p:sp>
      <p:sp>
        <p:nvSpPr>
          <p:cNvPr id="11" name="TextBox 10"/>
          <p:cNvSpPr txBox="1"/>
          <p:nvPr/>
        </p:nvSpPr>
        <p:spPr>
          <a:xfrm>
            <a:off x="685800" y="3543300"/>
            <a:ext cx="3143250" cy="685800"/>
          </a:xfrm>
          <a:prstGeom prst="rect">
            <a:avLst/>
          </a:prstGeom>
          <a:noFill/>
        </p:spPr>
        <p:txBody>
          <a:bodyPr wrap="square" anchor="t" lIns="0" rIns="0" tIns="0" bIns="0">
            <a:spAutoFit/>
          </a:bodyPr>
          <a:lstStyle/>
          <a:p>
            <a:r>
              <a:rPr sz="1700" b="0" i="0">
                <a:solidFill>
                  <a:srgbClr val="65707C"/>
                </a:solidFill>
                <a:latin typeface="Helvetica Neue"/>
              </a:rPr>
              <a:t>Containment + operational hardening</a:t>
            </a:r>
          </a:p>
        </p:txBody>
      </p:sp>
      <p:sp>
        <p:nvSpPr>
          <p:cNvPr id="12" name="Rectangle 11"/>
          <p:cNvSpPr/>
          <p:nvPr/>
        </p:nvSpPr>
        <p:spPr>
          <a:xfrm>
            <a:off x="4400550" y="2857500"/>
            <a:ext cx="3143250" cy="76200"/>
          </a:xfrm>
          <a:prstGeom prst="rect">
            <a:avLst/>
          </a:prstGeom>
          <a:solidFill>
            <a:srgbClr val="72B7D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4400550" y="3124200"/>
            <a:ext cx="3143250" cy="323850"/>
          </a:xfrm>
          <a:prstGeom prst="rect">
            <a:avLst/>
          </a:prstGeom>
          <a:noFill/>
        </p:spPr>
        <p:txBody>
          <a:bodyPr wrap="square" anchor="t" lIns="0" rIns="0" tIns="0" bIns="0">
            <a:spAutoFit/>
          </a:bodyPr>
          <a:lstStyle/>
          <a:p>
            <a:r>
              <a:rPr sz="2200" b="1" i="0">
                <a:solidFill>
                  <a:srgbClr val="101317"/>
                </a:solidFill>
                <a:latin typeface="Helvetica Neue"/>
              </a:rPr>
              <a:t>ONE APPLICATION</a:t>
            </a:r>
          </a:p>
        </p:txBody>
      </p:sp>
      <p:sp>
        <p:nvSpPr>
          <p:cNvPr id="14" name="TextBox 13"/>
          <p:cNvSpPr txBox="1"/>
          <p:nvPr/>
        </p:nvSpPr>
        <p:spPr>
          <a:xfrm>
            <a:off x="4400550" y="3543300"/>
            <a:ext cx="3143250" cy="685800"/>
          </a:xfrm>
          <a:prstGeom prst="rect">
            <a:avLst/>
          </a:prstGeom>
          <a:noFill/>
        </p:spPr>
        <p:txBody>
          <a:bodyPr wrap="square" anchor="t" lIns="0" rIns="0" tIns="0" bIns="0">
            <a:spAutoFit/>
          </a:bodyPr>
          <a:lstStyle/>
          <a:p>
            <a:r>
              <a:rPr sz="1700" b="0" i="0">
                <a:solidFill>
                  <a:srgbClr val="65707C"/>
                </a:solidFill>
                <a:latin typeface="Helvetica Neue"/>
              </a:rPr>
              <a:t>Installed adoption through retained</a:t>
            </a:r>
          </a:p>
        </p:txBody>
      </p:sp>
      <p:sp>
        <p:nvSpPr>
          <p:cNvPr id="15" name="Rectangle 14"/>
          <p:cNvSpPr/>
          <p:nvPr/>
        </p:nvSpPr>
        <p:spPr>
          <a:xfrm>
            <a:off x="8115300" y="2857500"/>
            <a:ext cx="3143250" cy="76200"/>
          </a:xfrm>
          <a:prstGeom prst="rect">
            <a:avLst/>
          </a:prstGeom>
          <a:solidFill>
            <a:srgbClr val="7BC6A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8115300" y="3124200"/>
            <a:ext cx="3143250" cy="323850"/>
          </a:xfrm>
          <a:prstGeom prst="rect">
            <a:avLst/>
          </a:prstGeom>
          <a:noFill/>
        </p:spPr>
        <p:txBody>
          <a:bodyPr wrap="square" anchor="t" lIns="0" rIns="0" tIns="0" bIns="0">
            <a:spAutoFit/>
          </a:bodyPr>
          <a:lstStyle/>
          <a:p>
            <a:r>
              <a:rPr sz="2200" b="1" i="0">
                <a:solidFill>
                  <a:srgbClr val="101317"/>
                </a:solidFill>
                <a:latin typeface="Helvetica Neue"/>
              </a:rPr>
              <a:t>CURRENT GATES</a:t>
            </a:r>
          </a:p>
        </p:txBody>
      </p:sp>
      <p:sp>
        <p:nvSpPr>
          <p:cNvPr id="17" name="TextBox 16"/>
          <p:cNvSpPr txBox="1"/>
          <p:nvPr/>
        </p:nvSpPr>
        <p:spPr>
          <a:xfrm>
            <a:off x="8115300" y="3543300"/>
            <a:ext cx="3143250" cy="685800"/>
          </a:xfrm>
          <a:prstGeom prst="rect">
            <a:avLst/>
          </a:prstGeom>
          <a:noFill/>
        </p:spPr>
        <p:txBody>
          <a:bodyPr wrap="square" anchor="t" lIns="0" rIns="0" tIns="0" bIns="0">
            <a:spAutoFit/>
          </a:bodyPr>
          <a:lstStyle/>
          <a:p>
            <a:r>
              <a:rPr sz="1700" b="0" i="0">
                <a:solidFill>
                  <a:srgbClr val="65707C"/>
                </a:solidFill>
                <a:latin typeface="Helvetica Neue"/>
              </a:rPr>
              <a:t>No shortcuts around build, test, acceptance, or evidence</a:t>
            </a:r>
          </a:p>
        </p:txBody>
      </p:sp>
      <p:sp>
        <p:nvSpPr>
          <p:cNvPr id="18" name="Rounded Rectangle 17"/>
          <p:cNvSpPr/>
          <p:nvPr/>
        </p:nvSpPr>
        <p:spPr>
          <a:xfrm>
            <a:off x="2286000" y="5334000"/>
            <a:ext cx="7620000" cy="438150"/>
          </a:xfrm>
          <a:prstGeom prst="roundRect">
            <a:avLst>
              <a:gd name="adj" fmla="val 50000"/>
            </a:avLst>
          </a:prstGeom>
          <a:solidFill>
            <a:srgbClr val="10131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2552700" y="5467350"/>
            <a:ext cx="7086600" cy="209550"/>
          </a:xfrm>
          <a:prstGeom prst="rect">
            <a:avLst/>
          </a:prstGeom>
          <a:noFill/>
        </p:spPr>
        <p:txBody>
          <a:bodyPr wrap="square" anchor="t" lIns="0" rIns="0" tIns="0" bIns="0">
            <a:normAutofit/>
          </a:bodyPr>
          <a:lstStyle/>
          <a:p>
            <a:pPr algn="ctr"/>
            <a:r>
              <a:rPr sz="1600" b="1" i="0">
                <a:solidFill>
                  <a:srgbClr val="FFFFFF"/>
                </a:solidFill>
                <a:latin typeface="Helvetica Neue"/>
              </a:rPr>
              <a:t>Decision: fund hardening and select one 1.2 production adopter.</a:t>
            </a:r>
          </a:p>
        </p:txBody>
      </p:sp>
      <p:sp>
        <p:nvSpPr>
          <p:cNvPr id="20" name="TextBox 19"/>
          <p:cNvSpPr txBox="1"/>
          <p:nvPr/>
        </p:nvSpPr>
        <p:spPr>
          <a:xfrm>
            <a:off x="666750" y="6648450"/>
            <a:ext cx="1428750" cy="152400"/>
          </a:xfrm>
          <a:prstGeom prst="rect">
            <a:avLst/>
          </a:prstGeom>
          <a:noFill/>
        </p:spPr>
        <p:txBody>
          <a:bodyPr wrap="square" anchor="t" lIns="0" rIns="0" tIns="0" bIns="0">
            <a:spAutoFit/>
          </a:bodyPr>
          <a:lstStyle/>
          <a:p>
            <a:r>
              <a:rPr sz="1100" b="1" i="0">
                <a:solidFill>
                  <a:srgbClr val="65707C"/>
                </a:solidFill>
                <a:latin typeface="Helvetica Neue"/>
              </a:rPr>
              <a:t>LITERATE-AI</a:t>
            </a:r>
          </a:p>
        </p:txBody>
      </p:sp>
      <p:sp>
        <p:nvSpPr>
          <p:cNvPr id="21" name="Rectangle 20"/>
          <p:cNvSpPr/>
          <p:nvPr/>
        </p:nvSpPr>
        <p:spPr>
          <a:xfrm>
            <a:off x="10287000" y="6705600"/>
            <a:ext cx="1143000" cy="28575"/>
          </a:xfrm>
          <a:prstGeom prst="rect">
            <a:avLst/>
          </a:prstGeom>
          <a:solidFill>
            <a:srgbClr val="D8DEE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Rectangle 21"/>
          <p:cNvSpPr/>
          <p:nvPr/>
        </p:nvSpPr>
        <p:spPr>
          <a:xfrm>
            <a:off x="10287000" y="6705600"/>
            <a:ext cx="1099038" cy="28575"/>
          </a:xfrm>
          <a:prstGeom prst="rect">
            <a:avLst/>
          </a:prstGeom>
          <a:solidFill>
            <a:srgbClr val="FF6B3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2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2000" cy="6858000"/>
          </a:xfrm>
          <a:prstGeom prst="rect">
            <a:avLst/>
          </a:prstGeom>
          <a:solidFill>
            <a:srgbClr val="10131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3" name="Picture 2" descr="image.jpg"/>
          <p:cNvPicPr>
            <a:picLocks noChangeAspect="1"/>
          </p:cNvPicPr>
          <p:nvPr/>
        </p:nvPicPr>
        <p:blipFill>
          <a:blip r:embed="rId2"/>
          <a:stretch>
            <a:fillRect/>
          </a:stretch>
        </p:blipFill>
        <p:spPr>
          <a:xfrm>
            <a:off x="0" y="0"/>
            <a:ext cx="12192000" cy="6858000"/>
          </a:xfrm>
          <a:prstGeom prst="rect">
            <a:avLst/>
          </a:prstGeom>
        </p:spPr>
      </p:pic>
      <p:sp>
        <p:nvSpPr>
          <p:cNvPr id="4" name="Rectangle 3"/>
          <p:cNvSpPr/>
          <p:nvPr/>
        </p:nvSpPr>
        <p:spPr>
          <a:xfrm>
            <a:off x="0" y="0"/>
            <a:ext cx="6858000" cy="6858000"/>
          </a:xfrm>
          <a:prstGeom prst="rect">
            <a:avLst/>
          </a:prstGeom>
          <a:solidFill>
            <a:srgbClr val="101317">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ounded Rectangle 4"/>
          <p:cNvSpPr/>
          <p:nvPr/>
        </p:nvSpPr>
        <p:spPr>
          <a:xfrm>
            <a:off x="666750" y="457200"/>
            <a:ext cx="1257300" cy="304800"/>
          </a:xfrm>
          <a:prstGeom prst="roundRect">
            <a:avLst>
              <a:gd name="adj" fmla="val 50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62000" y="514350"/>
            <a:ext cx="1066800" cy="190500"/>
          </a:xfrm>
          <a:prstGeom prst="rect">
            <a:avLst/>
          </a:prstGeom>
          <a:noFill/>
        </p:spPr>
        <p:txBody>
          <a:bodyPr wrap="square" anchor="t" lIns="0" rIns="0" tIns="0" bIns="0">
            <a:normAutofit/>
          </a:bodyPr>
          <a:lstStyle/>
          <a:p>
            <a:pPr algn="ctr"/>
            <a:r>
              <a:rPr sz="1300" b="1" i="0">
                <a:solidFill>
                  <a:srgbClr val="101317"/>
                </a:solidFill>
                <a:latin typeface="Helvetica Neue"/>
              </a:rPr>
              <a:t>LITERATE-AI</a:t>
            </a:r>
          </a:p>
        </p:txBody>
      </p:sp>
      <p:sp>
        <p:nvSpPr>
          <p:cNvPr id="7" name="TextBox 6"/>
          <p:cNvSpPr txBox="1"/>
          <p:nvPr/>
        </p:nvSpPr>
        <p:spPr>
          <a:xfrm>
            <a:off x="666750" y="1333500"/>
            <a:ext cx="5905500" cy="1333500"/>
          </a:xfrm>
          <a:prstGeom prst="rect">
            <a:avLst/>
          </a:prstGeom>
          <a:noFill/>
        </p:spPr>
        <p:txBody>
          <a:bodyPr wrap="square" anchor="t" lIns="0" rIns="0" tIns="0" bIns="0">
            <a:normAutofit/>
          </a:bodyPr>
          <a:lstStyle/>
          <a:p>
            <a:r>
              <a:rPr sz="4400" b="1" i="0">
                <a:solidFill>
                  <a:srgbClr val="FFFFFF"/>
                </a:solidFill>
                <a:latin typeface="Helvetica Neue"/>
              </a:rPr>
              <a:t>Build the system</a:t>
            </a:r>
          </a:p>
          <a:p>
            <a:r>
              <a:rPr sz="4400" b="1" i="0">
                <a:solidFill>
                  <a:srgbClr val="FFFFFF"/>
                </a:solidFill>
                <a:latin typeface="Helvetica Neue"/>
              </a:rPr>
              <a:t>that builds the software.</a:t>
            </a:r>
          </a:p>
        </p:txBody>
      </p:sp>
      <p:sp>
        <p:nvSpPr>
          <p:cNvPr id="8" name="Rectangle 7"/>
          <p:cNvSpPr/>
          <p:nvPr/>
        </p:nvSpPr>
        <p:spPr>
          <a:xfrm>
            <a:off x="704850" y="2857500"/>
            <a:ext cx="1143000" cy="76200"/>
          </a:xfrm>
          <a:prstGeom prst="rect">
            <a:avLst/>
          </a:prstGeom>
          <a:solidFill>
            <a:srgbClr val="FF6B3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704850" y="3124200"/>
            <a:ext cx="5334000" cy="762000"/>
          </a:xfrm>
          <a:prstGeom prst="rect">
            <a:avLst/>
          </a:prstGeom>
          <a:noFill/>
        </p:spPr>
        <p:txBody>
          <a:bodyPr wrap="square" anchor="t" lIns="0" rIns="0" tIns="0" bIns="0">
            <a:spAutoFit/>
          </a:bodyPr>
          <a:lstStyle/>
          <a:p>
            <a:r>
              <a:rPr sz="2000" b="0" i="0">
                <a:solidFill>
                  <a:srgbClr val="EEF1F3"/>
                </a:solidFill>
                <a:latin typeface="Helvetica Neue"/>
              </a:rPr>
              <a:t>Durable intent. Renewable implementation.</a:t>
            </a:r>
          </a:p>
          <a:p>
            <a:r>
              <a:rPr sz="2000" b="0" i="0">
                <a:solidFill>
                  <a:srgbClr val="EEF1F3"/>
                </a:solidFill>
                <a:latin typeface="Helvetica Neue"/>
              </a:rPr>
              <a:t>Evidence-backed applications. A portfolio that compounds.</a:t>
            </a:r>
          </a:p>
        </p:txBody>
      </p:sp>
      <p:sp>
        <p:nvSpPr>
          <p:cNvPr id="10" name="Rounded Rectangle 9"/>
          <p:cNvSpPr/>
          <p:nvPr/>
        </p:nvSpPr>
        <p:spPr>
          <a:xfrm>
            <a:off x="704850" y="5219700"/>
            <a:ext cx="5334000" cy="514350"/>
          </a:xfrm>
          <a:prstGeom prst="roundRect">
            <a:avLst>
              <a:gd name="adj" fmla="val 50000"/>
            </a:avLst>
          </a:prstGeom>
          <a:solidFill>
            <a:srgbClr val="FF6B3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857250" y="5372100"/>
            <a:ext cx="5029200" cy="228600"/>
          </a:xfrm>
          <a:prstGeom prst="rect">
            <a:avLst/>
          </a:prstGeom>
          <a:noFill/>
        </p:spPr>
        <p:txBody>
          <a:bodyPr wrap="square" anchor="t" lIns="0" rIns="0" tIns="0" bIns="0">
            <a:normAutofit/>
          </a:bodyPr>
          <a:lstStyle/>
          <a:p>
            <a:pPr algn="ctr"/>
            <a:r>
              <a:rPr sz="1500" b="1" i="0">
                <a:solidFill>
                  <a:srgbClr val="101317"/>
                </a:solidFill>
                <a:latin typeface="Helvetica Neue"/>
              </a:rPr>
              <a:t>ONE APPLICATION  →  A REGENERATABLE PORTFOLIO</a:t>
            </a:r>
          </a:p>
        </p:txBody>
      </p:sp>
      <p:sp>
        <p:nvSpPr>
          <p:cNvPr id="12" name="TextBox 11"/>
          <p:cNvSpPr txBox="1"/>
          <p:nvPr/>
        </p:nvSpPr>
        <p:spPr>
          <a:xfrm>
            <a:off x="11068050" y="6648450"/>
            <a:ext cx="457200" cy="152400"/>
          </a:xfrm>
          <a:prstGeom prst="rect">
            <a:avLst/>
          </a:prstGeom>
          <a:noFill/>
        </p:spPr>
        <p:txBody>
          <a:bodyPr wrap="square" anchor="t" lIns="0" rIns="0" tIns="0" bIns="0">
            <a:spAutoFit/>
          </a:bodyPr>
          <a:lstStyle/>
          <a:p>
            <a:pPr algn="r"/>
            <a:r>
              <a:rPr sz="1200" b="1" i="0">
                <a:solidFill>
                  <a:srgbClr val="AAB3BC"/>
                </a:solidFill>
                <a:latin typeface="Helvetica Neue"/>
              </a:rPr>
              <a:t>26</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