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Open with the distinction between generation and confidence.</a:t>
            </a:r>
          </a:p>
          <a:p>
            <a:r>
              <a:t>Literate AI makes readable intent durable and requires generated implementation to earn acceptance.</a:t>
            </a:r>
          </a:p>
          <a:p>
            <a:r>
              <a:t>Sources: PROJECT.md; README.md.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 not frame models as the problem. The missing piece is an independently checkable custody and acceptance boundary.</a:t>
            </a:r>
          </a:p>
          <a:p>
            <a:r>
              <a:t>Source: docs/user/models-and-generation.md.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core thesis. A model can help regenerate implementation, but cannot grant itself authority or acceptance.</a:t>
            </a:r>
          </a:p>
          <a:p>
            <a:r>
              <a:t>Source: PROJECT.md goals 2 and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DAG is both a technical boundary and a creative palette. Components can be small enough to review and rich enough to collaborate.</a:t>
            </a:r>
          </a:p>
          <a:p>
            <a:r>
              <a:t>Sources: docs/architecture/repository-inheritance.md; labs/05-component-cathedral.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exact recipe is broader than source. Reuse is allowed only when the relevant identities remain current.</a:t>
            </a:r>
          </a:p>
          <a:p>
            <a:r>
              <a:t>Sources: docs/user/framework-flow.md; docs/user/caches-packages-publication.md.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a capability narrative, not a claim that every present feature existed at each tag.</a:t>
            </a:r>
          </a:p>
          <a:p>
            <a:r>
              <a:t>Sources: repository tags, CHANGELOG.md, historical roadmap records.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Be explicit: v1.3.0 is the latest published tag. 1.3.1 is a separate patch program. main carries 1.4.0 development authority.</a:t>
            </a:r>
          </a:p>
          <a:p>
            <a:r>
              <a:t>Sources: tags; src/literate_ai/version.py; docs/roadmap/release-goals.json.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receipt is compact because it binds larger retained evidence by exact identity. It does not replace that evidence.</a:t>
            </a:r>
          </a:p>
          <a:p>
            <a:r>
              <a:t>Sources: docs/architecture/design-traceability.md; docs/user/framework-flow.md.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why the action DAG distinguishes immutable production from mutable package or signing operations.</a:t>
            </a:r>
          </a:p>
          <a:p>
            <a:r>
              <a:t>Sources: CHANGELOG.md action ownership entries; ADR 0044.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boundary matters: calling it a source browser would overstate the implementation.</a:t>
            </a:r>
          </a:p>
          <a:p>
            <a:r>
              <a:t>Source: docs/user/html-repository-explorer.md.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The source is DRY, but each generated index.html is free-standing and works without a server or network.</a:t>
            </a:r>
          </a:p>
          <a:p>
            <a:r>
              <a:t>Source: labs/README.md and labs/scripts/verify_labs.py.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intentionally cheeky. The point is that component boundaries can support expressive work, not only business workflows.</a:t>
            </a:r>
          </a:p>
          <a:p>
            <a:r>
              <a:t>Source: labs/05-component-cathedral.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This is the credibility slide. It prevents the evolution story from erasing current boundaries.</a:t>
            </a:r>
          </a:p>
          <a:p>
            <a:r>
              <a:t>Sources: docs/user/current-features.md; release-goals.json; PROJECT.md.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Close on the three imperatives: readable intent, renewable implementation, earned evidence.</a:t>
            </a:r>
          </a:p>
          <a:p>
            <a:r>
              <a:t>Invite attendees to meet the grumpy counter and inspect the generated HTML authority graph.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3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589520" y="0"/>
            <a:ext cx="4599432" cy="6858000"/>
          </a:xfrm>
          <a:prstGeom prst="rect">
            <a:avLst/>
          </a:prstGeom>
          <a:solidFill>
            <a:srgbClr val="07111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8138160" y="1005840"/>
            <a:ext cx="914400" cy="438912"/>
          </a:xfrm>
          <a:prstGeom prst="round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9784080" y="731520"/>
            <a:ext cx="1115568" cy="438912"/>
          </a:xfrm>
          <a:prstGeom prst="roundRect">
            <a:avLst/>
          </a:prstGeom>
          <a:solidFill>
            <a:srgbClr val="72B7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6" name="Connector 5"/>
          <p:cNvCxnSpPr/>
          <p:nvPr/>
        </p:nvCxnSpPr>
        <p:spPr>
          <a:xfrm>
            <a:off x="9189719" y="950976"/>
            <a:ext cx="594361" cy="0"/>
          </a:xfrm>
          <a:prstGeom prst="line">
            <a:avLst/>
          </a:prstGeom>
          <a:ln w="25400">
            <a:solidFill>
              <a:srgbClr val="657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10808208" y="1828800"/>
            <a:ext cx="1316736" cy="438912"/>
          </a:xfrm>
          <a:prstGeom prst="roundRect">
            <a:avLst/>
          </a:prstGeom>
          <a:solidFill>
            <a:srgbClr val="76B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8" name="Connector 7"/>
          <p:cNvCxnSpPr/>
          <p:nvPr/>
        </p:nvCxnSpPr>
        <p:spPr>
          <a:xfrm>
            <a:off x="10213848" y="2048256"/>
            <a:ext cx="594360" cy="0"/>
          </a:xfrm>
          <a:prstGeom prst="line">
            <a:avLst/>
          </a:prstGeom>
          <a:ln w="25400">
            <a:solidFill>
              <a:srgbClr val="657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8686800" y="2926080"/>
            <a:ext cx="914400" cy="438912"/>
          </a:xfrm>
          <a:prstGeom prst="roundRect">
            <a:avLst/>
          </a:prstGeom>
          <a:solidFill>
            <a:srgbClr val="FF9B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8092440" y="3145536"/>
            <a:ext cx="594360" cy="0"/>
          </a:xfrm>
          <a:prstGeom prst="line">
            <a:avLst/>
          </a:prstGeom>
          <a:ln w="25400">
            <a:solidFill>
              <a:srgbClr val="657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Rounded Rectangle 10"/>
          <p:cNvSpPr/>
          <p:nvPr/>
        </p:nvSpPr>
        <p:spPr>
          <a:xfrm>
            <a:off x="10241280" y="3657600"/>
            <a:ext cx="1115568" cy="438912"/>
          </a:xfrm>
          <a:prstGeom prst="roundRect">
            <a:avLst/>
          </a:prstGeom>
          <a:solidFill>
            <a:srgbClr val="72B7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2" name="Connector 11"/>
          <p:cNvCxnSpPr/>
          <p:nvPr/>
        </p:nvCxnSpPr>
        <p:spPr>
          <a:xfrm>
            <a:off x="9646919" y="3877056"/>
            <a:ext cx="594361" cy="0"/>
          </a:xfrm>
          <a:prstGeom prst="line">
            <a:avLst/>
          </a:prstGeom>
          <a:ln w="25400">
            <a:solidFill>
              <a:srgbClr val="657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8321040" y="4937760"/>
            <a:ext cx="1316736" cy="438912"/>
          </a:xfrm>
          <a:prstGeom prst="roundRect">
            <a:avLst/>
          </a:prstGeom>
          <a:solidFill>
            <a:srgbClr val="7BC6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4" name="Connector 13"/>
          <p:cNvCxnSpPr/>
          <p:nvPr/>
        </p:nvCxnSpPr>
        <p:spPr>
          <a:xfrm>
            <a:off x="7726679" y="5157216"/>
            <a:ext cx="594361" cy="0"/>
          </a:xfrm>
          <a:prstGeom prst="line">
            <a:avLst/>
          </a:prstGeom>
          <a:ln w="25400">
            <a:solidFill>
              <a:srgbClr val="657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10789920" y="5212080"/>
            <a:ext cx="914400" cy="438912"/>
          </a:xfrm>
          <a:prstGeom prst="round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6" name="Connector 15"/>
          <p:cNvCxnSpPr/>
          <p:nvPr/>
        </p:nvCxnSpPr>
        <p:spPr>
          <a:xfrm>
            <a:off x="10195560" y="5431536"/>
            <a:ext cx="594360" cy="0"/>
          </a:xfrm>
          <a:prstGeom prst="line">
            <a:avLst/>
          </a:prstGeom>
          <a:ln w="25400">
            <a:solidFill>
              <a:srgbClr val="657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694944" y="502920"/>
            <a:ext cx="1280160" cy="31089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0" bIns="0"/>
          <a:lstStyle/>
          <a:p>
            <a:pPr algn="ctr"/>
            <a:r>
              <a:rPr sz="1000" b="1">
                <a:solidFill>
                  <a:srgbClr val="101317"/>
                </a:solidFill>
                <a:latin typeface="Helvetica Neue"/>
              </a:rPr>
              <a:t>LITERATE-AI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4944" y="1371600"/>
            <a:ext cx="6492240" cy="16459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3600" b="1">
                <a:solidFill>
                  <a:srgbClr val="FFFFFF"/>
                </a:solidFill>
                <a:latin typeface="Helvetica Neue"/>
              </a:rPr>
              <a:t>From readable intent</a:t>
            </a:r>
            <a:br/>
            <a:r>
              <a:rPr sz="3600" b="1">
                <a:solidFill>
                  <a:srgbClr val="FFFFFF"/>
                </a:solidFill>
                <a:latin typeface="Helvetica Neue"/>
              </a:rPr>
              <a:t>to executable evidence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31520" y="3337560"/>
            <a:ext cx="5943600" cy="9144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800" b="0">
                <a:solidFill>
                  <a:srgbClr val="EEF1F3"/>
                </a:solidFill>
                <a:latin typeface="Helvetica Neue"/>
              </a:rPr>
              <a:t>How a specification-led harness grew into a component system for governed software creation.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31520" y="4800600"/>
            <a:ext cx="1005840" cy="64008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1520" y="504748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00" b="1">
                <a:solidFill>
                  <a:srgbClr val="FF9B66"/>
                </a:solidFill>
                <a:latin typeface="Helvetica Neue"/>
              </a:rPr>
              <a:t>CONFERENCE EDITION · 28 OCTOBER 2026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6071616"/>
            <a:ext cx="4572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00" b="0">
                <a:solidFill>
                  <a:srgbClr val="AAB3BC"/>
                </a:solidFill>
                <a:latin typeface="Helvetica Neue"/>
              </a:rPr>
              <a:t>Editable deck · repository-backed claims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EF1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274320"/>
            <a:ext cx="1234440" cy="310896"/>
          </a:xfrm>
          <a:prstGeom prst="roundRect">
            <a:avLst/>
          </a:prstGeom>
          <a:solidFill>
            <a:srgbClr val="1013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Helvetica Neue"/>
              </a:rPr>
              <a:t>LITERATE-AI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993392" y="274320"/>
            <a:ext cx="1325880" cy="310896"/>
          </a:xfrm>
          <a:prstGeom prst="round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0" bIns="0"/>
          <a:lstStyle/>
          <a:p>
            <a:pPr algn="ctr"/>
            <a:r>
              <a:rPr sz="1000" b="1">
                <a:solidFill>
                  <a:srgbClr val="101317"/>
                </a:solidFill>
                <a:latin typeface="Helvetica Neue"/>
              </a:rPr>
              <a:t>CONFERENCE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10896"/>
            <a:ext cx="457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>
                <a:solidFill>
                  <a:srgbClr val="101317"/>
                </a:solidFill>
                <a:latin typeface="Helvetica Neue"/>
              </a:rPr>
              <a:t>02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49808"/>
            <a:ext cx="10789920" cy="8412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2700" b="1">
                <a:solidFill>
                  <a:srgbClr val="101317"/>
                </a:solidFill>
                <a:latin typeface="Helvetica Neue"/>
              </a:rPr>
              <a:t>Code generation made code abundant. Confidence stayed scarce.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" y="1682496"/>
            <a:ext cx="10515600" cy="3840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200" b="0">
                <a:solidFill>
                  <a:srgbClr val="65707C"/>
                </a:solidFill>
                <a:latin typeface="Helvetica Neue"/>
              </a:rPr>
              <a:t>The bottleneck moved from typing implementation to proving that an exact candidate deserves trust.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2212848"/>
            <a:ext cx="841248" cy="5029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31520" y="2788920"/>
            <a:ext cx="246888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2788920"/>
            <a:ext cx="73152" cy="1508760"/>
          </a:xfrm>
          <a:prstGeom prst="roundRect">
            <a:avLst/>
          </a:prstGeom>
          <a:solidFill>
            <a:srgbClr val="F47C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50976" y="2990088"/>
            <a:ext cx="2084832" cy="3200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600" b="1">
                <a:solidFill>
                  <a:srgbClr val="101317"/>
                </a:solidFill>
                <a:latin typeface="Helvetica Neue"/>
              </a:rPr>
              <a:t>PROMPT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0976" y="3419856"/>
            <a:ext cx="2084832" cy="75895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150" b="0">
                <a:solidFill>
                  <a:srgbClr val="65707C"/>
                </a:solidFill>
                <a:latin typeface="Helvetica Neue"/>
              </a:rPr>
              <a:t>plausible intent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73552" y="3246120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800" b="1">
                <a:solidFill>
                  <a:srgbClr val="65707C"/>
                </a:solidFill>
                <a:latin typeface="Helvetica Neue"/>
              </a:rPr>
              <a:t>→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703320" y="2788920"/>
            <a:ext cx="246888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3703320" y="2788920"/>
            <a:ext cx="73152" cy="1508760"/>
          </a:xfrm>
          <a:prstGeom prst="roundRect">
            <a:avLst/>
          </a:prstGeom>
          <a:solidFill>
            <a:srgbClr val="F47C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922776" y="2990088"/>
            <a:ext cx="2084832" cy="3200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600" b="1">
                <a:solidFill>
                  <a:srgbClr val="101317"/>
                </a:solidFill>
                <a:latin typeface="Helvetica Neue"/>
              </a:rPr>
              <a:t>SOURCE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3922776" y="3419856"/>
            <a:ext cx="2084832" cy="75895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150" b="0">
                <a:solidFill>
                  <a:srgbClr val="65707C"/>
                </a:solidFill>
                <a:latin typeface="Helvetica Neue"/>
              </a:rPr>
              <a:t>plausible implementation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45352" y="3246120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800" b="1">
                <a:solidFill>
                  <a:srgbClr val="65707C"/>
                </a:solidFill>
                <a:latin typeface="Helvetica Neue"/>
              </a:rPr>
              <a:t>→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675120" y="2788920"/>
            <a:ext cx="2468880" cy="15087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6675120" y="2788920"/>
            <a:ext cx="73152" cy="1508760"/>
          </a:xfrm>
          <a:prstGeom prst="roundRect">
            <a:avLst/>
          </a:prstGeom>
          <a:solidFill>
            <a:srgbClr val="F47C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94576" y="2990088"/>
            <a:ext cx="2084832" cy="3200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600" b="1">
                <a:solidFill>
                  <a:srgbClr val="101317"/>
                </a:solidFill>
                <a:latin typeface="Helvetica Neue"/>
              </a:rPr>
              <a:t>TESTS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894576" y="3419856"/>
            <a:ext cx="2084832" cy="75895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150" b="0">
                <a:solidFill>
                  <a:srgbClr val="65707C"/>
                </a:solidFill>
                <a:latin typeface="Helvetica Neue"/>
              </a:rPr>
              <a:t>plausible self-assessment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74352" y="2578608"/>
            <a:ext cx="1691640" cy="1965960"/>
          </a:xfrm>
          <a:prstGeom prst="roundRect">
            <a:avLst/>
          </a:prstGeom>
          <a:solidFill>
            <a:srgbClr val="1013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10177272" y="2788920"/>
            <a:ext cx="685800" cy="7315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4500" b="1">
                <a:solidFill>
                  <a:srgbClr val="FF6B35"/>
                </a:solidFill>
                <a:latin typeface="Helvetica Neue"/>
              </a:rPr>
              <a:t>?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875520" y="3767328"/>
            <a:ext cx="128016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300" b="1">
                <a:solidFill>
                  <a:srgbClr val="FFFFFF"/>
                </a:solidFill>
                <a:latin typeface="Helvetica Neue"/>
              </a:rPr>
              <a:t>release</a:t>
            </a:r>
            <a:br/>
            <a:r>
              <a:rPr sz="1300" b="1">
                <a:solidFill>
                  <a:srgbClr val="FFFFFF"/>
                </a:solidFill>
                <a:latin typeface="Helvetica Neue"/>
              </a:rPr>
              <a:t>confidence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9808" y="5074920"/>
            <a:ext cx="10515600" cy="5029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/>
            <a:r>
              <a:rPr sz="2000" b="1">
                <a:solidFill>
                  <a:srgbClr val="101317"/>
                </a:solidFill>
                <a:latin typeface="Helvetica Neue"/>
              </a:rPr>
              <a:t>A candidate can be coherent, tested, and still be wrong about the authority it was meant to implement.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8368" y="6565392"/>
            <a:ext cx="384048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65707C"/>
                </a:solidFill>
                <a:latin typeface="Helvetica Neue"/>
              </a:rPr>
              <a:t>source-notes.md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966960" y="6611112"/>
            <a:ext cx="1554480" cy="22860"/>
          </a:xfrm>
          <a:prstGeom prst="rect">
            <a:avLst/>
          </a:prstGeom>
          <a:solidFill>
            <a:srgbClr val="D8DE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9966960" y="6611112"/>
            <a:ext cx="222068" cy="2286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3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274320"/>
            <a:ext cx="1234440" cy="31089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0" bIns="0"/>
          <a:lstStyle/>
          <a:p>
            <a:pPr algn="ctr"/>
            <a:r>
              <a:rPr sz="1000" b="1">
                <a:solidFill>
                  <a:srgbClr val="101317"/>
                </a:solidFill>
                <a:latin typeface="Helvetica Neue"/>
              </a:rPr>
              <a:t>LITERATE-AI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993392" y="274320"/>
            <a:ext cx="1325880" cy="310896"/>
          </a:xfrm>
          <a:prstGeom prst="round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0" bIns="0"/>
          <a:lstStyle/>
          <a:p>
            <a:pPr algn="ctr"/>
            <a:r>
              <a:rPr sz="1000" b="1">
                <a:solidFill>
                  <a:srgbClr val="101317"/>
                </a:solidFill>
                <a:latin typeface="Helvetica Neue"/>
              </a:rPr>
              <a:t>CONFERENCE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10896"/>
            <a:ext cx="457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>
                <a:solidFill>
                  <a:srgbClr val="FFFFFF"/>
                </a:solidFill>
                <a:latin typeface="Helvetica Neue"/>
              </a:rPr>
              <a:t>03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49808"/>
            <a:ext cx="10789920" cy="8412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Helvetica Neue"/>
              </a:rPr>
              <a:t>Invert the product: intent is durable; implementation is renewable.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" y="1682496"/>
            <a:ext cx="10515600" cy="3840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200" b="0">
                <a:solidFill>
                  <a:srgbClr val="AAB3BC"/>
                </a:solidFill>
                <a:latin typeface="Helvetica Neue"/>
              </a:rPr>
              <a:t>Three different things must remain different.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2212848"/>
            <a:ext cx="841248" cy="5029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14400" y="2788920"/>
            <a:ext cx="2788920" cy="1828800"/>
          </a:xfrm>
          <a:prstGeom prst="roundRect">
            <a:avLst/>
          </a:prstGeom>
          <a:solidFill>
            <a:srgbClr val="FF6B35"/>
          </a:solidFill>
          <a:ln w="12700">
            <a:solidFill>
              <a:srgbClr val="2328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914400" y="2788920"/>
            <a:ext cx="73152" cy="1828800"/>
          </a:xfrm>
          <a:prstGeom prst="round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33856" y="2990088"/>
            <a:ext cx="2404872" cy="3200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Helvetica Neue"/>
              </a:rPr>
              <a:t>INTENT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133856" y="3419856"/>
            <a:ext cx="2404872" cy="1078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150" b="0">
                <a:solidFill>
                  <a:srgbClr val="AAB3BC"/>
                </a:solidFill>
                <a:latin typeface="Helvetica Neue"/>
              </a:rPr>
              <a:t>Readable behavior</a:t>
            </a:r>
            <a:br/>
            <a:r>
              <a:rPr sz="1150" b="0">
                <a:solidFill>
                  <a:srgbClr val="AAB3BC"/>
                </a:solidFill>
                <a:latin typeface="Helvetica Neue"/>
              </a:rPr>
              <a:t>and constraints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251960" y="2788920"/>
            <a:ext cx="2788920" cy="1828800"/>
          </a:xfrm>
          <a:prstGeom prst="roundRect">
            <a:avLst/>
          </a:prstGeom>
          <a:solidFill>
            <a:srgbClr val="23282F"/>
          </a:solidFill>
          <a:ln w="12700">
            <a:solidFill>
              <a:srgbClr val="2328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4251960" y="2788920"/>
            <a:ext cx="73152" cy="1828800"/>
          </a:xfrm>
          <a:prstGeom prst="round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71416" y="2990088"/>
            <a:ext cx="2404872" cy="3200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Helvetica Neue"/>
              </a:rPr>
              <a:t>IMPLEMENTATION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71416" y="3419856"/>
            <a:ext cx="2404872" cy="1078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150" b="0">
                <a:solidFill>
                  <a:srgbClr val="AAB3BC"/>
                </a:solidFill>
                <a:latin typeface="Helvetica Neue"/>
              </a:rPr>
              <a:t>Replaceable source</a:t>
            </a:r>
            <a:br/>
            <a:r>
              <a:rPr sz="1150" b="0">
                <a:solidFill>
                  <a:srgbClr val="AAB3BC"/>
                </a:solidFill>
                <a:latin typeface="Helvetica Neue"/>
              </a:rPr>
              <a:t>and native artifacts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589520" y="2788920"/>
            <a:ext cx="2788920" cy="1828800"/>
          </a:xfrm>
          <a:prstGeom prst="roundRect">
            <a:avLst/>
          </a:prstGeom>
          <a:solidFill>
            <a:srgbClr val="7BC6A4"/>
          </a:solidFill>
          <a:ln w="12700">
            <a:solidFill>
              <a:srgbClr val="2328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589520" y="2788920"/>
            <a:ext cx="73152" cy="1828800"/>
          </a:xfrm>
          <a:prstGeom prst="roundRect">
            <a:avLst/>
          </a:prstGeom>
          <a:solidFill>
            <a:srgbClr val="76B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808976" y="2990088"/>
            <a:ext cx="2404872" cy="3200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Helvetica Neue"/>
              </a:rPr>
              <a:t>EVIDENCE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808976" y="3419856"/>
            <a:ext cx="2404872" cy="10789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150" b="0">
                <a:solidFill>
                  <a:srgbClr val="AAB3BC"/>
                </a:solidFill>
                <a:latin typeface="Helvetica Neue"/>
              </a:rPr>
              <a:t>Independent checks</a:t>
            </a:r>
            <a:br/>
            <a:r>
              <a:rPr sz="1150" b="0">
                <a:solidFill>
                  <a:srgbClr val="AAB3BC"/>
                </a:solidFill>
                <a:latin typeface="Helvetica Neue"/>
              </a:rPr>
              <a:t>and current receipts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554480" y="4892040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>
                <a:solidFill>
                  <a:srgbClr val="FF9B66"/>
                </a:solidFill>
                <a:latin typeface="Helvetica Neue"/>
              </a:rPr>
              <a:t>AUTHORITY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92040" y="4892040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>
                <a:solidFill>
                  <a:srgbClr val="72B7D6"/>
                </a:solidFill>
                <a:latin typeface="Helvetica Neue"/>
              </a:rPr>
              <a:t>CANDIDATE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0" y="4892040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>
                <a:solidFill>
                  <a:srgbClr val="7BC6A4"/>
                </a:solidFill>
                <a:latin typeface="Helvetica Neue"/>
              </a:rPr>
              <a:t>ADMISSION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58368" y="6565392"/>
            <a:ext cx="384048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AAB3BC"/>
                </a:solidFill>
                <a:latin typeface="Helvetica Neue"/>
              </a:rPr>
              <a:t>source-notes.md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966960" y="6611112"/>
            <a:ext cx="1554480" cy="22860"/>
          </a:xfrm>
          <a:prstGeom prst="rect">
            <a:avLst/>
          </a:prstGeom>
          <a:solidFill>
            <a:srgbClr val="2328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966960" y="6611112"/>
            <a:ext cx="333102" cy="2286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274320"/>
            <a:ext cx="1234440" cy="310896"/>
          </a:xfrm>
          <a:prstGeom prst="roundRect">
            <a:avLst/>
          </a:prstGeom>
          <a:solidFill>
            <a:srgbClr val="1013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Helvetica Neue"/>
              </a:rPr>
              <a:t>LITERATE-AI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993392" y="274320"/>
            <a:ext cx="1325880" cy="310896"/>
          </a:xfrm>
          <a:prstGeom prst="round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0" bIns="0"/>
          <a:lstStyle/>
          <a:p>
            <a:pPr algn="ctr"/>
            <a:r>
              <a:rPr sz="1000" b="1">
                <a:solidFill>
                  <a:srgbClr val="101317"/>
                </a:solidFill>
                <a:latin typeface="Helvetica Neue"/>
              </a:rPr>
              <a:t>CONFERENCE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10896"/>
            <a:ext cx="457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>
                <a:solidFill>
                  <a:srgbClr val="101317"/>
                </a:solidFill>
                <a:latin typeface="Helvetica Neue"/>
              </a:rPr>
              <a:t>04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49808"/>
            <a:ext cx="10789920" cy="8412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2700" b="1">
                <a:solidFill>
                  <a:srgbClr val="101317"/>
                </a:solidFill>
                <a:latin typeface="Helvetica Neue"/>
              </a:rPr>
              <a:t>A Component DAG keeps authority factored—and still makes art.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" y="1682496"/>
            <a:ext cx="10515600" cy="3840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200" b="0">
                <a:solidFill>
                  <a:srgbClr val="65707C"/>
                </a:solidFill>
                <a:latin typeface="Helvetica Neue"/>
              </a:rPr>
              <a:t>Behavior composes without flattening every concern into one prompt or one source tree.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2212848"/>
            <a:ext cx="841248" cy="5029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 flipH="1">
            <a:off x="2331720" y="2871215"/>
            <a:ext cx="3886200" cy="1042417"/>
          </a:xfrm>
          <a:prstGeom prst="line">
            <a:avLst/>
          </a:prstGeom>
          <a:ln w="25400">
            <a:solidFill>
              <a:srgbClr val="657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 flipH="1">
            <a:off x="4617720" y="2871215"/>
            <a:ext cx="1600200" cy="1408177"/>
          </a:xfrm>
          <a:prstGeom prst="line">
            <a:avLst/>
          </a:prstGeom>
          <a:ln w="25400">
            <a:solidFill>
              <a:srgbClr val="657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6217920" y="2871215"/>
            <a:ext cx="685800" cy="1271017"/>
          </a:xfrm>
          <a:prstGeom prst="line">
            <a:avLst/>
          </a:prstGeom>
          <a:ln w="25400">
            <a:solidFill>
              <a:srgbClr val="657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6217920" y="2871215"/>
            <a:ext cx="2971800" cy="859537"/>
          </a:xfrm>
          <a:prstGeom prst="line">
            <a:avLst/>
          </a:prstGeom>
          <a:ln w="25400">
            <a:solidFill>
              <a:srgbClr val="657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6217920" y="2871215"/>
            <a:ext cx="4160520" cy="2185417"/>
          </a:xfrm>
          <a:prstGeom prst="line">
            <a:avLst/>
          </a:prstGeom>
          <a:ln w="25400">
            <a:solidFill>
              <a:srgbClr val="657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5669280" y="2560320"/>
            <a:ext cx="1234440" cy="530352"/>
          </a:xfrm>
          <a:prstGeom prst="round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742432" y="2706624"/>
            <a:ext cx="1088136" cy="20116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/>
            <a:r>
              <a:rPr sz="1200" b="1">
                <a:solidFill>
                  <a:srgbClr val="101317"/>
                </a:solidFill>
                <a:latin typeface="Helvetica Neue"/>
              </a:rPr>
              <a:t>Component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1828800" y="3657600"/>
            <a:ext cx="1234440" cy="530352"/>
          </a:xfrm>
          <a:prstGeom prst="roundRect">
            <a:avLst/>
          </a:prstGeom>
          <a:solidFill>
            <a:srgbClr val="72B7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901952" y="3803904"/>
            <a:ext cx="1088136" cy="20116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/>
            <a:r>
              <a:rPr sz="1200" b="1">
                <a:solidFill>
                  <a:srgbClr val="101317"/>
                </a:solidFill>
                <a:latin typeface="Helvetica Neue"/>
              </a:rPr>
              <a:t>math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114800" y="4023360"/>
            <a:ext cx="1234440" cy="530352"/>
          </a:xfrm>
          <a:prstGeom prst="roundRect">
            <a:avLst/>
          </a:prstGeom>
          <a:solidFill>
            <a:srgbClr val="7BC6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187952" y="4169664"/>
            <a:ext cx="1088136" cy="20116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/>
            <a:r>
              <a:rPr sz="1200" b="1">
                <a:solidFill>
                  <a:srgbClr val="101317"/>
                </a:solidFill>
                <a:latin typeface="Helvetica Neue"/>
              </a:rPr>
              <a:t>physics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400800" y="3886200"/>
            <a:ext cx="1234440" cy="530352"/>
          </a:xfrm>
          <a:prstGeom prst="roundRect">
            <a:avLst/>
          </a:prstGeom>
          <a:solidFill>
            <a:srgbClr val="FF9B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73952" y="4032504"/>
            <a:ext cx="1088136" cy="20116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/>
            <a:r>
              <a:rPr sz="1200" b="1">
                <a:solidFill>
                  <a:srgbClr val="101317"/>
                </a:solidFill>
                <a:latin typeface="Helvetica Neue"/>
              </a:rPr>
              <a:t>3D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686800" y="3474720"/>
            <a:ext cx="1234440" cy="530352"/>
          </a:xfrm>
          <a:prstGeom prst="roundRect">
            <a:avLst/>
          </a:prstGeom>
          <a:solidFill>
            <a:srgbClr val="72B7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759952" y="3621024"/>
            <a:ext cx="1088136" cy="20116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/>
            <a:r>
              <a:rPr sz="1200" b="1">
                <a:solidFill>
                  <a:srgbClr val="101317"/>
                </a:solidFill>
                <a:latin typeface="Helvetica Neue"/>
              </a:rPr>
              <a:t>music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875520" y="4800600"/>
            <a:ext cx="1234440" cy="530352"/>
          </a:xfrm>
          <a:prstGeom prst="roundRect">
            <a:avLst/>
          </a:prstGeom>
          <a:solidFill>
            <a:srgbClr val="76B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9948672" y="4946904"/>
            <a:ext cx="1088136" cy="20116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/>
            <a:r>
              <a:rPr sz="1200" b="1">
                <a:solidFill>
                  <a:srgbClr val="101317"/>
                </a:solidFill>
                <a:latin typeface="Helvetica Neue"/>
              </a:rPr>
              <a:t>video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22960" y="5257800"/>
            <a:ext cx="6858000" cy="65836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800" b="1">
                <a:solidFill>
                  <a:srgbClr val="101317"/>
                </a:solidFill>
                <a:latin typeface="Helvetica Neue"/>
              </a:rPr>
              <a:t>Each node owns a readable boundary.</a:t>
            </a:r>
            <a:br/>
            <a:r>
              <a:rPr sz="1800" b="1">
                <a:solidFill>
                  <a:srgbClr val="101317"/>
                </a:solidFill>
                <a:latin typeface="Helvetica Neue"/>
              </a:rPr>
              <a:t>Edges express composition, not copy-and-paste.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58368" y="6565392"/>
            <a:ext cx="384048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65707C"/>
                </a:solidFill>
                <a:latin typeface="Helvetica Neue"/>
              </a:rPr>
              <a:t>source-notes.md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966960" y="6611112"/>
            <a:ext cx="1554480" cy="22860"/>
          </a:xfrm>
          <a:prstGeom prst="rect">
            <a:avLst/>
          </a:prstGeom>
          <a:solidFill>
            <a:srgbClr val="D8DE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9966960" y="6611112"/>
            <a:ext cx="444137" cy="2286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EF1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274320"/>
            <a:ext cx="1234440" cy="310896"/>
          </a:xfrm>
          <a:prstGeom prst="roundRect">
            <a:avLst/>
          </a:prstGeom>
          <a:solidFill>
            <a:srgbClr val="1013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Helvetica Neue"/>
              </a:rPr>
              <a:t>LITERATE-AI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993392" y="274320"/>
            <a:ext cx="1325880" cy="310896"/>
          </a:xfrm>
          <a:prstGeom prst="round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0" bIns="0"/>
          <a:lstStyle/>
          <a:p>
            <a:pPr algn="ctr"/>
            <a:r>
              <a:rPr sz="1000" b="1">
                <a:solidFill>
                  <a:srgbClr val="101317"/>
                </a:solidFill>
                <a:latin typeface="Helvetica Neue"/>
              </a:rPr>
              <a:t>CONFERENCE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10896"/>
            <a:ext cx="457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>
                <a:solidFill>
                  <a:srgbClr val="101317"/>
                </a:solidFill>
                <a:latin typeface="Helvetica Neue"/>
              </a:rPr>
              <a:t>05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49808"/>
            <a:ext cx="10789920" cy="8412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2700" b="1">
                <a:solidFill>
                  <a:srgbClr val="101317"/>
                </a:solidFill>
                <a:latin typeface="Helvetica Neue"/>
              </a:rPr>
              <a:t>The lifecycle is a chain of custody, not a single generate button.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" y="1682496"/>
            <a:ext cx="10515600" cy="3840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200" b="0">
                <a:solidFill>
                  <a:srgbClr val="65707C"/>
                </a:solidFill>
                <a:latin typeface="Helvetica Neue"/>
              </a:rPr>
              <a:t>Every transition has an owner, an identity, and a reason to refuse.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2212848"/>
            <a:ext cx="841248" cy="5029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502920" y="2880360"/>
            <a:ext cx="1600200" cy="1143000"/>
          </a:xfrm>
          <a:prstGeom prst="roundRect">
            <a:avLst/>
          </a:prstGeom>
          <a:solidFill>
            <a:srgbClr val="FF6B35"/>
          </a:solidFill>
          <a:ln w="12700">
            <a:solidFill>
              <a:srgbClr val="D8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2648" y="3127248"/>
            <a:ext cx="138074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>
                <a:solidFill>
                  <a:srgbClr val="101317"/>
                </a:solidFill>
                <a:latin typeface="Helvetica Neue"/>
              </a:rPr>
              <a:t>RESOLVE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12648" y="3493008"/>
            <a:ext cx="138074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0">
                <a:solidFill>
                  <a:srgbClr val="101317"/>
                </a:solidFill>
                <a:latin typeface="Helvetica Neue"/>
              </a:rPr>
              <a:t>exact DAG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30552" y="3227832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900" b="1">
                <a:solidFill>
                  <a:srgbClr val="65707C"/>
                </a:solidFill>
                <a:latin typeface="Helvetica Neue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423160" y="2880360"/>
            <a:ext cx="160020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532888" y="3127248"/>
            <a:ext cx="138074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>
                <a:solidFill>
                  <a:srgbClr val="101317"/>
                </a:solidFill>
                <a:latin typeface="Helvetica Neue"/>
              </a:rPr>
              <a:t>GENERATE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32888" y="3493008"/>
            <a:ext cx="138074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0">
                <a:solidFill>
                  <a:srgbClr val="65707C"/>
                </a:solidFill>
                <a:latin typeface="Helvetica Neue"/>
              </a:rPr>
              <a:t>bounded context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050792" y="3227832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900" b="1">
                <a:solidFill>
                  <a:srgbClr val="65707C"/>
                </a:solidFill>
                <a:latin typeface="Helvetica Neue"/>
              </a:rPr>
              <a:t>→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4343400" y="2880360"/>
            <a:ext cx="160020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453128" y="3127248"/>
            <a:ext cx="138074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>
                <a:solidFill>
                  <a:srgbClr val="101317"/>
                </a:solidFill>
                <a:latin typeface="Helvetica Neue"/>
              </a:rPr>
              <a:t>BUILD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453128" y="3493008"/>
            <a:ext cx="138074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0">
                <a:solidFill>
                  <a:srgbClr val="65707C"/>
                </a:solidFill>
                <a:latin typeface="Helvetica Neue"/>
              </a:rPr>
              <a:t>native tools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971032" y="3227832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900" b="1">
                <a:solidFill>
                  <a:srgbClr val="65707C"/>
                </a:solidFill>
                <a:latin typeface="Helvetica Neue"/>
              </a:rPr>
              <a:t>→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263640" y="2880360"/>
            <a:ext cx="1600200" cy="11430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73368" y="3127248"/>
            <a:ext cx="138074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>
                <a:solidFill>
                  <a:srgbClr val="101317"/>
                </a:solidFill>
                <a:latin typeface="Helvetica Neue"/>
              </a:rPr>
              <a:t>VERIFY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73368" y="3493008"/>
            <a:ext cx="138074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0">
                <a:solidFill>
                  <a:srgbClr val="65707C"/>
                </a:solidFill>
                <a:latin typeface="Helvetica Neue"/>
              </a:rPr>
              <a:t>independent oracle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891272" y="3227832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900" b="1">
                <a:solidFill>
                  <a:srgbClr val="65707C"/>
                </a:solidFill>
                <a:latin typeface="Helvetica Neue"/>
              </a:rPr>
              <a:t>→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183880" y="2880360"/>
            <a:ext cx="1600200" cy="1143000"/>
          </a:xfrm>
          <a:prstGeom prst="roundRect">
            <a:avLst/>
          </a:prstGeom>
          <a:solidFill>
            <a:srgbClr val="7BC6A4"/>
          </a:solidFill>
          <a:ln w="12700">
            <a:solidFill>
              <a:srgbClr val="D8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293608" y="3127248"/>
            <a:ext cx="138074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>
                <a:solidFill>
                  <a:srgbClr val="101317"/>
                </a:solidFill>
                <a:latin typeface="Helvetica Neue"/>
              </a:rPr>
              <a:t>RECEIPT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93608" y="3493008"/>
            <a:ext cx="138074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0">
                <a:solidFill>
                  <a:srgbClr val="101317"/>
                </a:solidFill>
                <a:latin typeface="Helvetica Neue"/>
              </a:rPr>
              <a:t>current evidence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11512" y="3227832"/>
            <a:ext cx="27432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900" b="1">
                <a:solidFill>
                  <a:srgbClr val="65707C"/>
                </a:solidFill>
                <a:latin typeface="Helvetica Neue"/>
              </a:rPr>
              <a:t>→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0104120" y="2880360"/>
            <a:ext cx="1600200" cy="1143000"/>
          </a:xfrm>
          <a:prstGeom prst="roundRect">
            <a:avLst/>
          </a:prstGeom>
          <a:solidFill>
            <a:srgbClr val="7BC6A4"/>
          </a:solidFill>
          <a:ln w="12700">
            <a:solidFill>
              <a:srgbClr val="D8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0213848" y="3127248"/>
            <a:ext cx="1380744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>
                <a:solidFill>
                  <a:srgbClr val="101317"/>
                </a:solidFill>
                <a:latin typeface="Helvetica Neue"/>
              </a:rPr>
              <a:t>RELEASE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213848" y="3493008"/>
            <a:ext cx="1380744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000" b="0">
                <a:solidFill>
                  <a:srgbClr val="101317"/>
                </a:solidFill>
                <a:latin typeface="Helvetica Neue"/>
              </a:rPr>
              <a:t>exact commit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005840" y="4800600"/>
            <a:ext cx="10149840" cy="5029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/>
            <a:r>
              <a:rPr sz="1800" b="1">
                <a:solidFill>
                  <a:srgbClr val="101317"/>
                </a:solidFill>
                <a:latin typeface="Helvetica Neue"/>
              </a:rPr>
              <a:t>A changed specification, Flavor, skill, route, dependency, toolchain, or artifact changes what must be proved.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58368" y="6565392"/>
            <a:ext cx="384048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65707C"/>
                </a:solidFill>
                <a:latin typeface="Helvetica Neue"/>
              </a:rPr>
              <a:t>source-notes.md</a:t>
            </a:r>
          </a:p>
        </p:txBody>
      </p:sp>
      <p:sp>
        <p:nvSpPr>
          <p:cNvPr id="34" name="Rectangle 33"/>
          <p:cNvSpPr/>
          <p:nvPr/>
        </p:nvSpPr>
        <p:spPr>
          <a:xfrm>
            <a:off x="9966960" y="6611112"/>
            <a:ext cx="1554480" cy="22860"/>
          </a:xfrm>
          <a:prstGeom prst="rect">
            <a:avLst/>
          </a:prstGeom>
          <a:solidFill>
            <a:srgbClr val="D8DE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9966960" y="6611112"/>
            <a:ext cx="555171" cy="2286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274320"/>
            <a:ext cx="1234440" cy="310896"/>
          </a:xfrm>
          <a:prstGeom prst="roundRect">
            <a:avLst/>
          </a:prstGeom>
          <a:solidFill>
            <a:srgbClr val="1013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Helvetica Neue"/>
              </a:rPr>
              <a:t>LITERATE-AI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993392" y="274320"/>
            <a:ext cx="1325880" cy="310896"/>
          </a:xfrm>
          <a:prstGeom prst="round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0" bIns="0"/>
          <a:lstStyle/>
          <a:p>
            <a:pPr algn="ctr"/>
            <a:r>
              <a:rPr sz="1000" b="1">
                <a:solidFill>
                  <a:srgbClr val="101317"/>
                </a:solidFill>
                <a:latin typeface="Helvetica Neue"/>
              </a:rPr>
              <a:t>CONFERENCE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10896"/>
            <a:ext cx="457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>
                <a:solidFill>
                  <a:srgbClr val="101317"/>
                </a:solidFill>
                <a:latin typeface="Helvetica Neue"/>
              </a:rPr>
              <a:t>06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49808"/>
            <a:ext cx="10789920" cy="8412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2700" b="1">
                <a:solidFill>
                  <a:srgbClr val="101317"/>
                </a:solidFill>
                <a:latin typeface="Helvetica Neue"/>
              </a:rPr>
              <a:t>Evolution I · make readable authority executable.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" y="1682496"/>
            <a:ext cx="10515600" cy="3840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200" b="0">
                <a:solidFill>
                  <a:srgbClr val="65707C"/>
                </a:solidFill>
                <a:latin typeface="Helvetica Neue"/>
              </a:rPr>
              <a:t>The 0.x line built the grammar, the lifecycle, and the operator front door.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2212848"/>
            <a:ext cx="841248" cy="5029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9" name="Connector 8"/>
          <p:cNvCxnSpPr/>
          <p:nvPr/>
        </p:nvCxnSpPr>
        <p:spPr>
          <a:xfrm>
            <a:off x="914400" y="3657600"/>
            <a:ext cx="10149840" cy="0"/>
          </a:xfrm>
          <a:prstGeom prst="line">
            <a:avLst/>
          </a:prstGeom>
          <a:ln w="50800">
            <a:solidFill>
              <a:srgbClr val="D8DEE3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914400" y="3401568"/>
            <a:ext cx="310896" cy="310896"/>
          </a:xfrm>
          <a:prstGeom prst="round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94360" y="2651760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500" b="1">
                <a:solidFill>
                  <a:srgbClr val="101317"/>
                </a:solidFill>
                <a:latin typeface="Helvetica Neue"/>
              </a:rPr>
              <a:t>0.1–0.4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0896" y="3977639"/>
            <a:ext cx="1554480" cy="6400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/>
            <a:r>
              <a:rPr sz="1100" b="0">
                <a:solidFill>
                  <a:srgbClr val="65707C"/>
                </a:solidFill>
                <a:latin typeface="Helvetica Neue"/>
              </a:rPr>
              <a:t>Components</a:t>
            </a:r>
            <a:br/>
            <a:r>
              <a:rPr sz="1100" b="0">
                <a:solidFill>
                  <a:srgbClr val="65707C"/>
                </a:solidFill>
                <a:latin typeface="Helvetica Neue"/>
              </a:rPr>
              <a:t>+ readable specs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3383280" y="3401568"/>
            <a:ext cx="310896" cy="310896"/>
          </a:xfrm>
          <a:prstGeom prst="round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063240" y="2651760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500" b="1">
                <a:solidFill>
                  <a:srgbClr val="101317"/>
                </a:solidFill>
                <a:latin typeface="Helvetica Neue"/>
              </a:rPr>
              <a:t>0.5–0.8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779776" y="3977639"/>
            <a:ext cx="1554480" cy="6400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/>
            <a:r>
              <a:rPr sz="1100" b="0">
                <a:solidFill>
                  <a:srgbClr val="65707C"/>
                </a:solidFill>
                <a:latin typeface="Helvetica Neue"/>
              </a:rPr>
              <a:t>locks, receipts</a:t>
            </a:r>
            <a:br/>
            <a:r>
              <a:rPr sz="1100" b="0">
                <a:solidFill>
                  <a:srgbClr val="65707C"/>
                </a:solidFill>
                <a:latin typeface="Helvetica Neue"/>
              </a:rPr>
              <a:t>+ release protocol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852160" y="3401568"/>
            <a:ext cx="310896" cy="310896"/>
          </a:xfrm>
          <a:prstGeom prst="round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532120" y="2651760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500" b="1">
                <a:solidFill>
                  <a:srgbClr val="101317"/>
                </a:solidFill>
                <a:latin typeface="Helvetica Neue"/>
              </a:rPr>
              <a:t>0.9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248656" y="3977639"/>
            <a:ext cx="1554480" cy="6400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/>
            <a:r>
              <a:rPr sz="1100" b="0">
                <a:solidFill>
                  <a:srgbClr val="65707C"/>
                </a:solidFill>
                <a:latin typeface="Helvetica Neue"/>
              </a:rPr>
              <a:t>evidence-gated</a:t>
            </a:r>
            <a:br/>
            <a:r>
              <a:rPr sz="1100" b="0">
                <a:solidFill>
                  <a:srgbClr val="65707C"/>
                </a:solidFill>
                <a:latin typeface="Helvetica Neue"/>
              </a:rPr>
              <a:t>framework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321040" y="3401568"/>
            <a:ext cx="310896" cy="310896"/>
          </a:xfrm>
          <a:prstGeom prst="round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001000" y="2651760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500" b="1">
                <a:solidFill>
                  <a:srgbClr val="101317"/>
                </a:solidFill>
                <a:latin typeface="Helvetica Neue"/>
              </a:rPr>
              <a:t>0.10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717536" y="3977639"/>
            <a:ext cx="1554480" cy="6400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/>
            <a:r>
              <a:rPr sz="1100" b="0">
                <a:solidFill>
                  <a:srgbClr val="65707C"/>
                </a:solidFill>
                <a:latin typeface="Helvetica Neue"/>
              </a:rPr>
              <a:t>create + adopt</a:t>
            </a:r>
            <a:br/>
            <a:r>
              <a:rPr sz="1100" b="0">
                <a:solidFill>
                  <a:srgbClr val="65707C"/>
                </a:solidFill>
                <a:latin typeface="Helvetica Neue"/>
              </a:rPr>
              <a:t>operator journey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10789920" y="3401568"/>
            <a:ext cx="310896" cy="310896"/>
          </a:xfrm>
          <a:prstGeom prst="roundRect">
            <a:avLst/>
          </a:prstGeom>
          <a:solidFill>
            <a:srgbClr val="76B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10469880" y="2651760"/>
            <a:ext cx="10058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500" b="1">
                <a:solidFill>
                  <a:srgbClr val="101317"/>
                </a:solidFill>
                <a:latin typeface="Helvetica Neue"/>
              </a:rPr>
              <a:t>1.0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186416" y="3977639"/>
            <a:ext cx="1554480" cy="64008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/>
            <a:r>
              <a:rPr sz="1100" b="0">
                <a:solidFill>
                  <a:srgbClr val="65707C"/>
                </a:solidFill>
                <a:latin typeface="Helvetica Neue"/>
              </a:rPr>
              <a:t>stable product</a:t>
            </a:r>
            <a:br/>
            <a:r>
              <a:rPr sz="1100" b="0">
                <a:solidFill>
                  <a:srgbClr val="65707C"/>
                </a:solidFill>
                <a:latin typeface="Helvetica Neue"/>
              </a:rPr>
              <a:t>boundary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58368" y="6565392"/>
            <a:ext cx="384048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65707C"/>
                </a:solidFill>
                <a:latin typeface="Helvetica Neue"/>
              </a:rPr>
              <a:t>source-notes.md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966960" y="6611112"/>
            <a:ext cx="1554480" cy="22860"/>
          </a:xfrm>
          <a:prstGeom prst="rect">
            <a:avLst/>
          </a:prstGeom>
          <a:solidFill>
            <a:srgbClr val="D8DE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ectangle 26"/>
          <p:cNvSpPr/>
          <p:nvPr/>
        </p:nvSpPr>
        <p:spPr>
          <a:xfrm>
            <a:off x="9966960" y="6611112"/>
            <a:ext cx="666205" cy="2286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3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274320"/>
            <a:ext cx="1234440" cy="31089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0" bIns="0"/>
          <a:lstStyle/>
          <a:p>
            <a:pPr algn="ctr"/>
            <a:r>
              <a:rPr sz="1000" b="1">
                <a:solidFill>
                  <a:srgbClr val="101317"/>
                </a:solidFill>
                <a:latin typeface="Helvetica Neue"/>
              </a:rPr>
              <a:t>LITERATE-AI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993392" y="274320"/>
            <a:ext cx="1325880" cy="310896"/>
          </a:xfrm>
          <a:prstGeom prst="round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0" bIns="0"/>
          <a:lstStyle/>
          <a:p>
            <a:pPr algn="ctr"/>
            <a:r>
              <a:rPr sz="1000" b="1">
                <a:solidFill>
                  <a:srgbClr val="101317"/>
                </a:solidFill>
                <a:latin typeface="Helvetica Neue"/>
              </a:rPr>
              <a:t>CONFERENCE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10896"/>
            <a:ext cx="457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>
                <a:solidFill>
                  <a:srgbClr val="FFFFFF"/>
                </a:solidFill>
                <a:latin typeface="Helvetica Neue"/>
              </a:rPr>
              <a:t>07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49808"/>
            <a:ext cx="10789920" cy="8412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Helvetica Neue"/>
              </a:rPr>
              <a:t>Evolution II · make evidence compose at production scale.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" y="1682496"/>
            <a:ext cx="10515600" cy="3840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200" b="0">
                <a:solidFill>
                  <a:srgbClr val="AAB3BC"/>
                </a:solidFill>
                <a:latin typeface="Helvetica Neue"/>
              </a:rPr>
              <a:t>The 1.x line broadens native custody, observability, scheduling, and release governance.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2212848"/>
            <a:ext cx="841248" cy="5029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85800" y="2743200"/>
            <a:ext cx="1874519" cy="1965960"/>
          </a:xfrm>
          <a:prstGeom prst="roundRect">
            <a:avLst/>
          </a:prstGeom>
          <a:solidFill>
            <a:srgbClr val="23282F"/>
          </a:solidFill>
          <a:ln w="12700">
            <a:solidFill>
              <a:srgbClr val="6570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85800" y="2743200"/>
            <a:ext cx="1874519" cy="109728"/>
          </a:xfrm>
          <a:prstGeom prst="rect">
            <a:avLst/>
          </a:prstGeom>
          <a:solidFill>
            <a:srgbClr val="72B7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50392" y="3063240"/>
            <a:ext cx="1554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Helvetica Neue"/>
              </a:rPr>
              <a:t>1.1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0392" y="3703320"/>
            <a:ext cx="1554480" cy="65836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200" b="0">
                <a:solidFill>
                  <a:srgbClr val="AAB3BC"/>
                </a:solidFill>
                <a:latin typeface="Helvetica Neue"/>
              </a:rPr>
              <a:t>native + multi-language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953512" y="2743200"/>
            <a:ext cx="1874519" cy="1965960"/>
          </a:xfrm>
          <a:prstGeom prst="roundRect">
            <a:avLst/>
          </a:prstGeom>
          <a:solidFill>
            <a:srgbClr val="23282F"/>
          </a:solidFill>
          <a:ln w="12700">
            <a:solidFill>
              <a:srgbClr val="6570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953512" y="2743200"/>
            <a:ext cx="1874519" cy="109728"/>
          </a:xfrm>
          <a:prstGeom prst="rect">
            <a:avLst/>
          </a:prstGeom>
          <a:solidFill>
            <a:srgbClr val="FF9B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118104" y="3063240"/>
            <a:ext cx="1554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Helvetica Neue"/>
              </a:rPr>
              <a:t>1.2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118104" y="3703320"/>
            <a:ext cx="1554480" cy="65836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200" b="0">
                <a:solidFill>
                  <a:srgbClr val="AAB3BC"/>
                </a:solidFill>
                <a:latin typeface="Helvetica Neue"/>
              </a:rPr>
              <a:t>integration + document pairs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221224" y="2743200"/>
            <a:ext cx="1874519" cy="1965960"/>
          </a:xfrm>
          <a:prstGeom prst="roundRect">
            <a:avLst/>
          </a:prstGeom>
          <a:solidFill>
            <a:srgbClr val="23282F"/>
          </a:solidFill>
          <a:ln w="12700">
            <a:solidFill>
              <a:srgbClr val="6570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5221224" y="2743200"/>
            <a:ext cx="1874519" cy="109728"/>
          </a:xfrm>
          <a:prstGeom prst="rect">
            <a:avLst/>
          </a:prstGeom>
          <a:solidFill>
            <a:srgbClr val="7BC6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5385816" y="3063240"/>
            <a:ext cx="1554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Helvetica Neue"/>
              </a:rPr>
              <a:t>1.3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85816" y="3703320"/>
            <a:ext cx="1554480" cy="65836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200" b="0">
                <a:solidFill>
                  <a:srgbClr val="AAB3BC"/>
                </a:solidFill>
                <a:latin typeface="Helvetica Neue"/>
              </a:rPr>
              <a:t>action DAG + HTML explorer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7488936" y="2743200"/>
            <a:ext cx="1874519" cy="1965960"/>
          </a:xfrm>
          <a:prstGeom prst="roundRect">
            <a:avLst/>
          </a:prstGeom>
          <a:solidFill>
            <a:srgbClr val="23282F"/>
          </a:solidFill>
          <a:ln w="12700">
            <a:solidFill>
              <a:srgbClr val="6570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7488936" y="2743200"/>
            <a:ext cx="1874519" cy="109728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7653527" y="3063240"/>
            <a:ext cx="1554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Helvetica Neue"/>
              </a:rPr>
              <a:t>1.3.1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53527" y="3703320"/>
            <a:ext cx="1554480" cy="65836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200" b="0">
                <a:solidFill>
                  <a:srgbClr val="AAB3BC"/>
                </a:solidFill>
                <a:latin typeface="Helvetica Neue"/>
              </a:rPr>
              <a:t>separate patch closure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756648" y="2743200"/>
            <a:ext cx="1874519" cy="1965960"/>
          </a:xfrm>
          <a:prstGeom prst="roundRect">
            <a:avLst/>
          </a:prstGeom>
          <a:solidFill>
            <a:srgbClr val="23282F"/>
          </a:solidFill>
          <a:ln w="12700">
            <a:solidFill>
              <a:srgbClr val="6570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756648" y="2743200"/>
            <a:ext cx="1874519" cy="109728"/>
          </a:xfrm>
          <a:prstGeom prst="rect">
            <a:avLst/>
          </a:prstGeom>
          <a:solidFill>
            <a:srgbClr val="76B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921240" y="3063240"/>
            <a:ext cx="155448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000" b="1">
                <a:solidFill>
                  <a:srgbClr val="FFFFFF"/>
                </a:solidFill>
                <a:latin typeface="Helvetica Neue"/>
              </a:rPr>
              <a:t>1.4 dev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921240" y="3703320"/>
            <a:ext cx="1554480" cy="65836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200" b="0">
                <a:solidFill>
                  <a:srgbClr val="AAB3BC"/>
                </a:solidFill>
                <a:latin typeface="Helvetica Neue"/>
              </a:rPr>
              <a:t>retained native + public paths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7240" y="5230368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72B7D6"/>
                </a:solidFill>
                <a:latin typeface="Helvetica Neue"/>
              </a:rPr>
              <a:t>Published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52360" y="5230368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>
                <a:solidFill>
                  <a:srgbClr val="FF6B35"/>
                </a:solidFill>
                <a:latin typeface="Helvetica Neue"/>
              </a:rPr>
              <a:t>Patch program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738360" y="5230368"/>
            <a:ext cx="14630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1">
                <a:solidFill>
                  <a:srgbClr val="7BC6A4"/>
                </a:solidFill>
                <a:latin typeface="Helvetica Neue"/>
              </a:rPr>
              <a:t>Development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58368" y="6565392"/>
            <a:ext cx="384048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AAB3BC"/>
                </a:solidFill>
                <a:latin typeface="Helvetica Neue"/>
              </a:rPr>
              <a:t>source-notes.md</a:t>
            </a:r>
          </a:p>
        </p:txBody>
      </p:sp>
      <p:sp>
        <p:nvSpPr>
          <p:cNvPr id="33" name="Rectangle 32"/>
          <p:cNvSpPr/>
          <p:nvPr/>
        </p:nvSpPr>
        <p:spPr>
          <a:xfrm>
            <a:off x="9966960" y="6611112"/>
            <a:ext cx="1554480" cy="22860"/>
          </a:xfrm>
          <a:prstGeom prst="rect">
            <a:avLst/>
          </a:prstGeom>
          <a:solidFill>
            <a:srgbClr val="2328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Rectangle 33"/>
          <p:cNvSpPr/>
          <p:nvPr/>
        </p:nvSpPr>
        <p:spPr>
          <a:xfrm>
            <a:off x="9966960" y="6611112"/>
            <a:ext cx="777240" cy="2286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EF1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274320"/>
            <a:ext cx="1234440" cy="310896"/>
          </a:xfrm>
          <a:prstGeom prst="roundRect">
            <a:avLst/>
          </a:prstGeom>
          <a:solidFill>
            <a:srgbClr val="1013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Helvetica Neue"/>
              </a:rPr>
              <a:t>LITERATE-AI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993392" y="274320"/>
            <a:ext cx="1325880" cy="310896"/>
          </a:xfrm>
          <a:prstGeom prst="round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0" bIns="0"/>
          <a:lstStyle/>
          <a:p>
            <a:pPr algn="ctr"/>
            <a:r>
              <a:rPr sz="1000" b="1">
                <a:solidFill>
                  <a:srgbClr val="101317"/>
                </a:solidFill>
                <a:latin typeface="Helvetica Neue"/>
              </a:rPr>
              <a:t>CONFERENCE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10896"/>
            <a:ext cx="457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>
                <a:solidFill>
                  <a:srgbClr val="101317"/>
                </a:solidFill>
                <a:latin typeface="Helvetica Neue"/>
              </a:rPr>
              <a:t>08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49808"/>
            <a:ext cx="10789920" cy="8412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2700" b="1">
                <a:solidFill>
                  <a:srgbClr val="101317"/>
                </a:solidFill>
                <a:latin typeface="Helvetica Neue"/>
              </a:rPr>
              <a:t>Exact identities turn explanation into an executable contract.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" y="1682496"/>
            <a:ext cx="10515600" cy="3840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200" b="0">
                <a:solidFill>
                  <a:srgbClr val="65707C"/>
                </a:solidFill>
                <a:latin typeface="Helvetica Neue"/>
              </a:rPr>
              <a:t>The recipe is inspectable before model egress and re-checkable after native execution.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2212848"/>
            <a:ext cx="841248" cy="5029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31520" y="2578608"/>
            <a:ext cx="2560320" cy="42062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96112" y="2688336"/>
            <a:ext cx="22402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101317"/>
                </a:solidFill>
                <a:latin typeface="Helvetica Neue"/>
              </a:rPr>
              <a:t>Component revision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310128" y="2788920"/>
            <a:ext cx="1307592" cy="850392"/>
          </a:xfrm>
          <a:prstGeom prst="line">
            <a:avLst/>
          </a:prstGeom>
          <a:ln w="17780">
            <a:solidFill>
              <a:srgbClr val="657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731520" y="3182112"/>
            <a:ext cx="2560320" cy="42062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96112" y="3291840"/>
            <a:ext cx="22402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101317"/>
                </a:solidFill>
                <a:latin typeface="Helvetica Neue"/>
              </a:rPr>
              <a:t>selected Flavors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3310128" y="3392424"/>
            <a:ext cx="1307592" cy="246888"/>
          </a:xfrm>
          <a:prstGeom prst="line">
            <a:avLst/>
          </a:prstGeom>
          <a:ln w="17780">
            <a:solidFill>
              <a:srgbClr val="657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731520" y="3785615"/>
            <a:ext cx="2560320" cy="42062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96112" y="3895344"/>
            <a:ext cx="22402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101317"/>
                </a:solidFill>
                <a:latin typeface="Helvetica Neue"/>
              </a:rPr>
              <a:t>pinned skills</a:t>
            </a:r>
          </a:p>
        </p:txBody>
      </p:sp>
      <p:cxnSp>
        <p:nvCxnSpPr>
          <p:cNvPr id="17" name="Connector 16"/>
          <p:cNvCxnSpPr/>
          <p:nvPr/>
        </p:nvCxnSpPr>
        <p:spPr>
          <a:xfrm flipV="1">
            <a:off x="3310128" y="3639312"/>
            <a:ext cx="1307592" cy="356616"/>
          </a:xfrm>
          <a:prstGeom prst="line">
            <a:avLst/>
          </a:prstGeom>
          <a:ln w="17780">
            <a:solidFill>
              <a:srgbClr val="657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731520" y="4389120"/>
            <a:ext cx="2560320" cy="42062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96112" y="4498848"/>
            <a:ext cx="22402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101317"/>
                </a:solidFill>
                <a:latin typeface="Helvetica Neue"/>
              </a:rPr>
              <a:t>workflow + routing</a:t>
            </a:r>
          </a:p>
        </p:txBody>
      </p:sp>
      <p:cxnSp>
        <p:nvCxnSpPr>
          <p:cNvPr id="20" name="Connector 19"/>
          <p:cNvCxnSpPr/>
          <p:nvPr/>
        </p:nvCxnSpPr>
        <p:spPr>
          <a:xfrm flipV="1">
            <a:off x="3310128" y="3639312"/>
            <a:ext cx="1307592" cy="960120"/>
          </a:xfrm>
          <a:prstGeom prst="line">
            <a:avLst/>
          </a:prstGeom>
          <a:ln w="17780">
            <a:solidFill>
              <a:srgbClr val="657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ounded Rectangle 20"/>
          <p:cNvSpPr/>
          <p:nvPr/>
        </p:nvSpPr>
        <p:spPr>
          <a:xfrm>
            <a:off x="731520" y="4992624"/>
            <a:ext cx="2560320" cy="42062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D8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896112" y="5102352"/>
            <a:ext cx="2240280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1">
                <a:solidFill>
                  <a:srgbClr val="101317"/>
                </a:solidFill>
                <a:latin typeface="Helvetica Neue"/>
              </a:rPr>
              <a:t>repository sources</a:t>
            </a:r>
          </a:p>
        </p:txBody>
      </p:sp>
      <p:cxnSp>
        <p:nvCxnSpPr>
          <p:cNvPr id="23" name="Connector 22"/>
          <p:cNvCxnSpPr/>
          <p:nvPr/>
        </p:nvCxnSpPr>
        <p:spPr>
          <a:xfrm flipV="1">
            <a:off x="3310128" y="3639312"/>
            <a:ext cx="1307592" cy="1563624"/>
          </a:xfrm>
          <a:prstGeom prst="line">
            <a:avLst/>
          </a:prstGeom>
          <a:ln w="17780">
            <a:solidFill>
              <a:srgbClr val="657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4617720" y="2971800"/>
            <a:ext cx="2240280" cy="1371600"/>
          </a:xfrm>
          <a:prstGeom prst="roundRect">
            <a:avLst/>
          </a:prstGeom>
          <a:solidFill>
            <a:srgbClr val="1013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956048" y="3310128"/>
            <a:ext cx="1554480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100" b="1">
                <a:solidFill>
                  <a:srgbClr val="FFFFFF"/>
                </a:solidFill>
                <a:latin typeface="Helvetica Neue"/>
              </a:rPr>
              <a:t>EXACT</a:t>
            </a:r>
            <a:br/>
            <a:r>
              <a:rPr sz="2100" b="1">
                <a:solidFill>
                  <a:srgbClr val="FFFFFF"/>
                </a:solidFill>
                <a:latin typeface="Helvetica Neue"/>
              </a:rPr>
              <a:t>RECIPE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6858000" y="3639312"/>
            <a:ext cx="777240" cy="0"/>
          </a:xfrm>
          <a:prstGeom prst="line">
            <a:avLst/>
          </a:prstGeom>
          <a:ln w="38100">
            <a:solidFill>
              <a:srgbClr val="FF6B3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7635240" y="2697480"/>
            <a:ext cx="3474720" cy="1874519"/>
          </a:xfrm>
          <a:prstGeom prst="roundRect">
            <a:avLst/>
          </a:prstGeom>
          <a:solidFill>
            <a:srgbClr val="7BC6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001000" y="3063240"/>
            <a:ext cx="274320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800" b="1">
                <a:solidFill>
                  <a:srgbClr val="101317"/>
                </a:solidFill>
                <a:latin typeface="Helvetica Neue"/>
              </a:rPr>
              <a:t>candidate + evidence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001000" y="3703320"/>
            <a:ext cx="2743200" cy="5029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00" b="0">
                <a:solidFill>
                  <a:srgbClr val="101317"/>
                </a:solidFill>
                <a:latin typeface="Helvetica Neue"/>
              </a:rPr>
              <a:t>source · build · tests</a:t>
            </a:r>
            <a:br/>
            <a:r>
              <a:rPr sz="1200" b="0">
                <a:solidFill>
                  <a:srgbClr val="101317"/>
                </a:solidFill>
                <a:latin typeface="Helvetica Neue"/>
              </a:rPr>
              <a:t>acceptance · receipt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58368" y="6565392"/>
            <a:ext cx="384048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65707C"/>
                </a:solidFill>
                <a:latin typeface="Helvetica Neue"/>
              </a:rPr>
              <a:t>source-notes.md</a:t>
            </a:r>
          </a:p>
        </p:txBody>
      </p:sp>
      <p:sp>
        <p:nvSpPr>
          <p:cNvPr id="31" name="Rectangle 30"/>
          <p:cNvSpPr/>
          <p:nvPr/>
        </p:nvSpPr>
        <p:spPr>
          <a:xfrm>
            <a:off x="9966960" y="6611112"/>
            <a:ext cx="1554480" cy="22860"/>
          </a:xfrm>
          <a:prstGeom prst="rect">
            <a:avLst/>
          </a:prstGeom>
          <a:solidFill>
            <a:srgbClr val="D8DE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ectangle 31"/>
          <p:cNvSpPr/>
          <p:nvPr/>
        </p:nvSpPr>
        <p:spPr>
          <a:xfrm>
            <a:off x="9966960" y="6611112"/>
            <a:ext cx="888274" cy="2286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274320"/>
            <a:ext cx="1234440" cy="310896"/>
          </a:xfrm>
          <a:prstGeom prst="roundRect">
            <a:avLst/>
          </a:prstGeom>
          <a:solidFill>
            <a:srgbClr val="1013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Helvetica Neue"/>
              </a:rPr>
              <a:t>LITERATE-AI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993392" y="274320"/>
            <a:ext cx="1325880" cy="310896"/>
          </a:xfrm>
          <a:prstGeom prst="round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0" bIns="0"/>
          <a:lstStyle/>
          <a:p>
            <a:pPr algn="ctr"/>
            <a:r>
              <a:rPr sz="1000" b="1">
                <a:solidFill>
                  <a:srgbClr val="101317"/>
                </a:solidFill>
                <a:latin typeface="Helvetica Neue"/>
              </a:rPr>
              <a:t>CONFERENCE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10896"/>
            <a:ext cx="457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>
                <a:solidFill>
                  <a:srgbClr val="101317"/>
                </a:solidFill>
                <a:latin typeface="Helvetica Neue"/>
              </a:rPr>
              <a:t>09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49808"/>
            <a:ext cx="10789920" cy="8412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2700" b="1">
                <a:solidFill>
                  <a:srgbClr val="101317"/>
                </a:solidFill>
                <a:latin typeface="Helvetica Neue"/>
              </a:rPr>
              <a:t>Failure is evidence, too—if ownership stays explicit.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" y="1682496"/>
            <a:ext cx="10515600" cy="3840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200" b="0">
                <a:solidFill>
                  <a:srgbClr val="65707C"/>
                </a:solidFill>
                <a:latin typeface="Helvetica Neue"/>
              </a:rPr>
              <a:t>A timeout or transport loss after actuation cannot be wished into a clean retry.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2212848"/>
            <a:ext cx="841248" cy="5029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731520" y="2743200"/>
            <a:ext cx="3246120" cy="2057400"/>
          </a:xfrm>
          <a:prstGeom prst="roundRect">
            <a:avLst/>
          </a:prstGeom>
          <a:solidFill>
            <a:srgbClr val="EEF1F3"/>
          </a:solidFill>
          <a:ln w="12700">
            <a:solidFill>
              <a:srgbClr val="D8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31520" y="2743200"/>
            <a:ext cx="73152" cy="2057400"/>
          </a:xfrm>
          <a:prstGeom prst="roundRect">
            <a:avLst/>
          </a:prstGeom>
          <a:solidFill>
            <a:srgbClr val="72B7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950976" y="2944368"/>
            <a:ext cx="2862072" cy="3200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600" b="1">
                <a:solidFill>
                  <a:srgbClr val="101317"/>
                </a:solidFill>
                <a:latin typeface="Helvetica Neue"/>
              </a:rPr>
              <a:t>MODEL OUTPUT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0976" y="3374136"/>
            <a:ext cx="2862072" cy="13075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150" b="0">
                <a:solidFill>
                  <a:srgbClr val="65707C"/>
                </a:solidFill>
                <a:latin typeface="Helvetica Neue"/>
              </a:rPr>
              <a:t>Useful proposal</a:t>
            </a:r>
            <a:br/>
            <a:r>
              <a:rPr sz="1150" b="0">
                <a:solidFill>
                  <a:srgbClr val="65707C"/>
                </a:solidFill>
                <a:latin typeface="Helvetica Neue"/>
              </a:rPr>
              <a:t>No acceptance authority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462272" y="2743200"/>
            <a:ext cx="3246120" cy="2057400"/>
          </a:xfrm>
          <a:prstGeom prst="roundRect">
            <a:avLst/>
          </a:prstGeom>
          <a:solidFill>
            <a:srgbClr val="EEF1F3"/>
          </a:solidFill>
          <a:ln w="12700">
            <a:solidFill>
              <a:srgbClr val="D8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4462272" y="2743200"/>
            <a:ext cx="73152" cy="2057400"/>
          </a:xfrm>
          <a:prstGeom prst="roundRect">
            <a:avLst/>
          </a:prstGeom>
          <a:solidFill>
            <a:srgbClr val="F47C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681728" y="2944368"/>
            <a:ext cx="2862072" cy="3200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600" b="1">
                <a:solidFill>
                  <a:srgbClr val="101317"/>
                </a:solidFill>
                <a:latin typeface="Helvetica Neue"/>
              </a:rPr>
              <a:t>FAILED ATTEMPT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681728" y="3374136"/>
            <a:ext cx="2862072" cy="13075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150" b="0">
                <a:solidFill>
                  <a:srgbClr val="65707C"/>
                </a:solidFill>
                <a:latin typeface="Helvetica Neue"/>
              </a:rPr>
              <a:t>Retain diagnostics</a:t>
            </a:r>
            <a:br/>
            <a:r>
              <a:rPr sz="1150" b="0">
                <a:solidFill>
                  <a:srgbClr val="65707C"/>
                </a:solidFill>
                <a:latin typeface="Helvetica Neue"/>
              </a:rPr>
              <a:t>Preserve ownership uncertainty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193024" y="2743200"/>
            <a:ext cx="3246120" cy="2057400"/>
          </a:xfrm>
          <a:prstGeom prst="roundRect">
            <a:avLst/>
          </a:prstGeom>
          <a:solidFill>
            <a:srgbClr val="EEF1F3"/>
          </a:solidFill>
          <a:ln w="12700">
            <a:solidFill>
              <a:srgbClr val="D8DEE3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8193024" y="2743200"/>
            <a:ext cx="73152" cy="2057400"/>
          </a:xfrm>
          <a:prstGeom prst="roundRect">
            <a:avLst/>
          </a:prstGeom>
          <a:solidFill>
            <a:srgbClr val="76B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412480" y="2944368"/>
            <a:ext cx="2862072" cy="3200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600" b="1">
                <a:solidFill>
                  <a:srgbClr val="101317"/>
                </a:solidFill>
                <a:latin typeface="Helvetica Neue"/>
              </a:rPr>
              <a:t>TRUSTED RESOLUTION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412480" y="3374136"/>
            <a:ext cx="2862072" cy="13075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150" b="0">
                <a:solidFill>
                  <a:srgbClr val="65707C"/>
                </a:solidFill>
                <a:latin typeface="Helvetica Neue"/>
              </a:rPr>
              <a:t>Owned terminal evidence</a:t>
            </a:r>
            <a:br/>
            <a:r>
              <a:rPr sz="1150" b="0">
                <a:solidFill>
                  <a:srgbClr val="65707C"/>
                </a:solidFill>
                <a:latin typeface="Helvetica Neue"/>
              </a:rPr>
              <a:t>or admitted fenced lease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05840" y="5349240"/>
            <a:ext cx="10149840" cy="4114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2100" b="1">
                <a:solidFill>
                  <a:srgbClr val="101317"/>
                </a:solidFill>
                <a:latin typeface="Helvetica Neue"/>
              </a:rPr>
              <a:t>Retry policy must follow side effects—not optimism.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" y="6565392"/>
            <a:ext cx="384048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65707C"/>
                </a:solidFill>
                <a:latin typeface="Helvetica Neue"/>
              </a:rPr>
              <a:t>source-notes.md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966960" y="6611112"/>
            <a:ext cx="1554480" cy="22860"/>
          </a:xfrm>
          <a:prstGeom prst="rect">
            <a:avLst/>
          </a:prstGeom>
          <a:solidFill>
            <a:srgbClr val="D8DE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966960" y="6611112"/>
            <a:ext cx="999308" cy="2286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3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274320"/>
            <a:ext cx="1234440" cy="31089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0" bIns="0"/>
          <a:lstStyle/>
          <a:p>
            <a:pPr algn="ctr"/>
            <a:r>
              <a:rPr sz="1000" b="1">
                <a:solidFill>
                  <a:srgbClr val="101317"/>
                </a:solidFill>
                <a:latin typeface="Helvetica Neue"/>
              </a:rPr>
              <a:t>LITERATE-AI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993392" y="274320"/>
            <a:ext cx="1325880" cy="310896"/>
          </a:xfrm>
          <a:prstGeom prst="round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0" bIns="0"/>
          <a:lstStyle/>
          <a:p>
            <a:pPr algn="ctr"/>
            <a:r>
              <a:rPr sz="1000" b="1">
                <a:solidFill>
                  <a:srgbClr val="101317"/>
                </a:solidFill>
                <a:latin typeface="Helvetica Neue"/>
              </a:rPr>
              <a:t>CONFERENCE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10896"/>
            <a:ext cx="457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>
                <a:solidFill>
                  <a:srgbClr val="FFFFFF"/>
                </a:solidFill>
                <a:latin typeface="Helvetica Neue"/>
              </a:rPr>
              <a:t>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49808"/>
            <a:ext cx="10789920" cy="8412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Helvetica Neue"/>
              </a:rPr>
              <a:t>Observability became a product surface, not a debug afterthought.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" y="1682496"/>
            <a:ext cx="10515600" cy="3840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200" b="0">
                <a:solidFill>
                  <a:srgbClr val="AAB3BC"/>
                </a:solidFill>
                <a:latin typeface="Helvetica Neue"/>
              </a:rPr>
              <a:t>The HTML explorer renders effective authority and provenance as one portable file.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2212848"/>
            <a:ext cx="841248" cy="5029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685800" y="2542032"/>
            <a:ext cx="6675120" cy="3200400"/>
          </a:xfrm>
          <a:prstGeom prst="roundRect">
            <a:avLst/>
          </a:prstGeom>
          <a:solidFill>
            <a:srgbClr val="23282F"/>
          </a:solidFill>
          <a:ln w="12700">
            <a:solidFill>
              <a:srgbClr val="6570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1051560" y="2962656"/>
            <a:ext cx="1188720" cy="457200"/>
          </a:xfrm>
          <a:prstGeom prst="round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1106424" y="3099816"/>
            <a:ext cx="1078992" cy="1645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/>
            <a:r>
              <a:rPr sz="1000" b="1">
                <a:solidFill>
                  <a:srgbClr val="101317"/>
                </a:solidFill>
                <a:latin typeface="Helvetica Neue"/>
              </a:rPr>
              <a:t>repositories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532888" y="2962656"/>
            <a:ext cx="1188720" cy="457200"/>
          </a:xfrm>
          <a:prstGeom prst="roundRect">
            <a:avLst/>
          </a:prstGeom>
          <a:solidFill>
            <a:srgbClr val="72B7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2587752" y="3099816"/>
            <a:ext cx="1078992" cy="1645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/>
            <a:r>
              <a:rPr sz="1000" b="1">
                <a:solidFill>
                  <a:srgbClr val="101317"/>
                </a:solidFill>
                <a:latin typeface="Helvetica Neue"/>
              </a:rPr>
              <a:t>Components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014216" y="2962656"/>
            <a:ext cx="1188720" cy="457200"/>
          </a:xfrm>
          <a:prstGeom prst="roundRect">
            <a:avLst/>
          </a:prstGeom>
          <a:solidFill>
            <a:srgbClr val="7BC6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069080" y="3099816"/>
            <a:ext cx="1078992" cy="1645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/>
            <a:r>
              <a:rPr sz="1000" b="1">
                <a:solidFill>
                  <a:srgbClr val="101317"/>
                </a:solidFill>
                <a:latin typeface="Helvetica Neue"/>
              </a:rPr>
              <a:t>Flavors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95544" y="2962656"/>
            <a:ext cx="1188720" cy="457200"/>
          </a:xfrm>
          <a:prstGeom prst="roundRect">
            <a:avLst/>
          </a:prstGeom>
          <a:solidFill>
            <a:srgbClr val="FF9B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550407" y="3099816"/>
            <a:ext cx="1078992" cy="16459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ctr"/>
            <a:r>
              <a:rPr sz="1000" b="1">
                <a:solidFill>
                  <a:srgbClr val="101317"/>
                </a:solidFill>
                <a:latin typeface="Helvetica Neue"/>
              </a:rPr>
              <a:t>skills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1143000" y="3977639"/>
            <a:ext cx="1371600" cy="384048"/>
          </a:xfrm>
          <a:prstGeom prst="roundRect">
            <a:avLst/>
          </a:prstGeom>
          <a:solidFill>
            <a:srgbClr val="07111F"/>
          </a:solidFill>
          <a:ln w="12700">
            <a:solidFill>
              <a:srgbClr val="6570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19" name="Connector 18"/>
          <p:cNvCxnSpPr/>
          <p:nvPr/>
        </p:nvCxnSpPr>
        <p:spPr>
          <a:xfrm>
            <a:off x="2514600" y="4169663"/>
            <a:ext cx="4069080" cy="356617"/>
          </a:xfrm>
          <a:prstGeom prst="line">
            <a:avLst/>
          </a:prstGeom>
          <a:ln w="12700">
            <a:solidFill>
              <a:srgbClr val="657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3063240" y="3977639"/>
            <a:ext cx="1371600" cy="384048"/>
          </a:xfrm>
          <a:prstGeom prst="roundRect">
            <a:avLst/>
          </a:prstGeom>
          <a:solidFill>
            <a:srgbClr val="07111F"/>
          </a:solidFill>
          <a:ln w="12700">
            <a:solidFill>
              <a:srgbClr val="6570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1" name="Connector 20"/>
          <p:cNvCxnSpPr/>
          <p:nvPr/>
        </p:nvCxnSpPr>
        <p:spPr>
          <a:xfrm>
            <a:off x="4434840" y="4169663"/>
            <a:ext cx="2148840" cy="356617"/>
          </a:xfrm>
          <a:prstGeom prst="line">
            <a:avLst/>
          </a:prstGeom>
          <a:ln w="12700">
            <a:solidFill>
              <a:srgbClr val="657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4983480" y="3977639"/>
            <a:ext cx="1371600" cy="384048"/>
          </a:xfrm>
          <a:prstGeom prst="roundRect">
            <a:avLst/>
          </a:prstGeom>
          <a:solidFill>
            <a:srgbClr val="07111F"/>
          </a:solidFill>
          <a:ln w="12700">
            <a:solidFill>
              <a:srgbClr val="6570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3" name="Connector 22"/>
          <p:cNvCxnSpPr/>
          <p:nvPr/>
        </p:nvCxnSpPr>
        <p:spPr>
          <a:xfrm>
            <a:off x="6355080" y="4169663"/>
            <a:ext cx="228600" cy="356617"/>
          </a:xfrm>
          <a:prstGeom prst="line">
            <a:avLst/>
          </a:prstGeom>
          <a:ln w="12700">
            <a:solidFill>
              <a:srgbClr val="657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ounded Rectangle 23"/>
          <p:cNvSpPr/>
          <p:nvPr/>
        </p:nvSpPr>
        <p:spPr>
          <a:xfrm>
            <a:off x="1143000" y="4727448"/>
            <a:ext cx="1371600" cy="384048"/>
          </a:xfrm>
          <a:prstGeom prst="roundRect">
            <a:avLst/>
          </a:prstGeom>
          <a:solidFill>
            <a:srgbClr val="07111F"/>
          </a:solidFill>
          <a:ln w="12700">
            <a:solidFill>
              <a:srgbClr val="6570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 flipV="1">
            <a:off x="2514600" y="4526280"/>
            <a:ext cx="4069080" cy="393192"/>
          </a:xfrm>
          <a:prstGeom prst="line">
            <a:avLst/>
          </a:prstGeom>
          <a:ln w="12700">
            <a:solidFill>
              <a:srgbClr val="657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3063240" y="4727448"/>
            <a:ext cx="1371600" cy="384048"/>
          </a:xfrm>
          <a:prstGeom prst="roundRect">
            <a:avLst/>
          </a:prstGeom>
          <a:solidFill>
            <a:srgbClr val="07111F"/>
          </a:solidFill>
          <a:ln w="12700">
            <a:solidFill>
              <a:srgbClr val="6570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7" name="Connector 26"/>
          <p:cNvCxnSpPr/>
          <p:nvPr/>
        </p:nvCxnSpPr>
        <p:spPr>
          <a:xfrm flipV="1">
            <a:off x="4434840" y="4526280"/>
            <a:ext cx="2148840" cy="393192"/>
          </a:xfrm>
          <a:prstGeom prst="line">
            <a:avLst/>
          </a:prstGeom>
          <a:ln w="12700">
            <a:solidFill>
              <a:srgbClr val="657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4983480" y="4727448"/>
            <a:ext cx="1371600" cy="384048"/>
          </a:xfrm>
          <a:prstGeom prst="roundRect">
            <a:avLst/>
          </a:prstGeom>
          <a:solidFill>
            <a:srgbClr val="07111F"/>
          </a:solidFill>
          <a:ln w="12700">
            <a:solidFill>
              <a:srgbClr val="65707C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cxnSp>
        <p:nvCxnSpPr>
          <p:cNvPr id="29" name="Connector 28"/>
          <p:cNvCxnSpPr/>
          <p:nvPr/>
        </p:nvCxnSpPr>
        <p:spPr>
          <a:xfrm flipV="1">
            <a:off x="6355080" y="4526280"/>
            <a:ext cx="228600" cy="393192"/>
          </a:xfrm>
          <a:prstGeom prst="line">
            <a:avLst/>
          </a:prstGeom>
          <a:ln w="12700">
            <a:solidFill>
              <a:srgbClr val="65707C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ounded Rectangle 29"/>
          <p:cNvSpPr/>
          <p:nvPr/>
        </p:nvSpPr>
        <p:spPr>
          <a:xfrm>
            <a:off x="7818120" y="2542032"/>
            <a:ext cx="3520440" cy="1234440"/>
          </a:xfrm>
          <a:prstGeom prst="roundRect">
            <a:avLst/>
          </a:prstGeom>
          <a:solidFill>
            <a:srgbClr val="23282F"/>
          </a:solidFill>
          <a:ln w="12700">
            <a:solidFill>
              <a:srgbClr val="2328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7818120" y="2542032"/>
            <a:ext cx="73152" cy="1234440"/>
          </a:xfrm>
          <a:prstGeom prst="roundRect">
            <a:avLst/>
          </a:prstGeom>
          <a:solidFill>
            <a:srgbClr val="7BC6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8037576" y="2743200"/>
            <a:ext cx="3136392" cy="3200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Helvetica Neue"/>
              </a:rPr>
              <a:t>IT IS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037576" y="3172968"/>
            <a:ext cx="3136392" cy="4846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150" b="0">
                <a:solidFill>
                  <a:srgbClr val="AAB3BC"/>
                </a:solidFill>
                <a:latin typeface="Helvetica Neue"/>
              </a:rPr>
              <a:t>A provenance-bound authority graph</a:t>
            </a:r>
            <a:br/>
            <a:r>
              <a:rPr sz="1150" b="0">
                <a:solidFill>
                  <a:srgbClr val="AAB3BC"/>
                </a:solidFill>
                <a:latin typeface="Helvetica Neue"/>
              </a:rPr>
              <a:t>with filters, focus, and source excerpts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7818120" y="4041648"/>
            <a:ext cx="3520440" cy="1234440"/>
          </a:xfrm>
          <a:prstGeom prst="roundRect">
            <a:avLst/>
          </a:prstGeom>
          <a:solidFill>
            <a:srgbClr val="23282F"/>
          </a:solidFill>
          <a:ln w="12700">
            <a:solidFill>
              <a:srgbClr val="2328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ounded Rectangle 34"/>
          <p:cNvSpPr/>
          <p:nvPr/>
        </p:nvSpPr>
        <p:spPr>
          <a:xfrm>
            <a:off x="7818120" y="4041648"/>
            <a:ext cx="73152" cy="1234440"/>
          </a:xfrm>
          <a:prstGeom prst="roundRect">
            <a:avLst/>
          </a:prstGeom>
          <a:solidFill>
            <a:srgbClr val="F47C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8037576" y="4242816"/>
            <a:ext cx="3136392" cy="3200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Helvetica Neue"/>
              </a:rPr>
              <a:t>IT IS NOT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8037576" y="4672583"/>
            <a:ext cx="3136392" cy="4846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150" b="0">
                <a:solidFill>
                  <a:srgbClr val="AAB3BC"/>
                </a:solidFill>
                <a:latin typeface="Helvetica Neue"/>
              </a:rPr>
              <a:t>A general IDE, symbol index,</a:t>
            </a:r>
            <a:br/>
            <a:r>
              <a:rPr sz="1150" b="0">
                <a:solidFill>
                  <a:srgbClr val="AAB3BC"/>
                </a:solidFill>
                <a:latin typeface="Helvetica Neue"/>
              </a:rPr>
              <a:t>or go-to-definition engine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658368" y="6565392"/>
            <a:ext cx="384048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AAB3BC"/>
                </a:solidFill>
                <a:latin typeface="Helvetica Neue"/>
              </a:rPr>
              <a:t>source-notes.md</a:t>
            </a:r>
          </a:p>
        </p:txBody>
      </p:sp>
      <p:sp>
        <p:nvSpPr>
          <p:cNvPr id="39" name="Rectangle 38"/>
          <p:cNvSpPr/>
          <p:nvPr/>
        </p:nvSpPr>
        <p:spPr>
          <a:xfrm>
            <a:off x="9966960" y="6611112"/>
            <a:ext cx="1554480" cy="22860"/>
          </a:xfrm>
          <a:prstGeom prst="rect">
            <a:avLst/>
          </a:prstGeom>
          <a:solidFill>
            <a:srgbClr val="2328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Rectangle 39"/>
          <p:cNvSpPr/>
          <p:nvPr/>
        </p:nvSpPr>
        <p:spPr>
          <a:xfrm>
            <a:off x="9966960" y="6611112"/>
            <a:ext cx="1110342" cy="2286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EF1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274320"/>
            <a:ext cx="1234440" cy="310896"/>
          </a:xfrm>
          <a:prstGeom prst="roundRect">
            <a:avLst/>
          </a:prstGeom>
          <a:solidFill>
            <a:srgbClr val="1013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Helvetica Neue"/>
              </a:rPr>
              <a:t>LITERATE-AI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993392" y="274320"/>
            <a:ext cx="1325880" cy="310896"/>
          </a:xfrm>
          <a:prstGeom prst="round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0" bIns="0"/>
          <a:lstStyle/>
          <a:p>
            <a:pPr algn="ctr"/>
            <a:r>
              <a:rPr sz="1000" b="1">
                <a:solidFill>
                  <a:srgbClr val="101317"/>
                </a:solidFill>
                <a:latin typeface="Helvetica Neue"/>
              </a:rPr>
              <a:t>CONFERENCE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10896"/>
            <a:ext cx="457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>
                <a:solidFill>
                  <a:srgbClr val="101317"/>
                </a:solidFill>
                <a:latin typeface="Helvetica Neue"/>
              </a:rPr>
              <a:t>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49808"/>
            <a:ext cx="10789920" cy="8412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2700" b="1">
                <a:solidFill>
                  <a:srgbClr val="101317"/>
                </a:solidFill>
                <a:latin typeface="Helvetica Neue"/>
              </a:rPr>
              <a:t>Six labs make increasingly questionable life choices.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" y="1682496"/>
            <a:ext cx="10515600" cy="3840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200" b="0">
                <a:solidFill>
                  <a:srgbClr val="65707C"/>
                </a:solidFill>
                <a:latin typeface="Helvetica Neue"/>
              </a:rPr>
              <a:t>No KPI dashboards were harmed. Every lab is offline, free-standing, and inspectable.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2212848"/>
            <a:ext cx="841248" cy="5029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00-grumpy-counte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2578608"/>
            <a:ext cx="3383280" cy="2148840"/>
          </a:xfrm>
          <a:prstGeom prst="rect">
            <a:avLst/>
          </a:prstGeom>
        </p:spPr>
      </p:pic>
      <p:pic>
        <p:nvPicPr>
          <p:cNvPr id="10" name="Picture 9" descr="03-impossible-furnitur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7408" y="2578608"/>
            <a:ext cx="3383280" cy="2148840"/>
          </a:xfrm>
          <a:prstGeom prst="rect">
            <a:avLst/>
          </a:prstGeom>
        </p:spPr>
      </p:pic>
      <p:pic>
        <p:nvPicPr>
          <p:cNvPr id="11" name="Picture 10" descr="05-component-cathedral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56448" y="2578608"/>
            <a:ext cx="3383280" cy="2148840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658368" y="4956048"/>
            <a:ext cx="475488" cy="310896"/>
          </a:xfrm>
          <a:prstGeom prst="round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0" bIns="0"/>
          <a:lstStyle/>
          <a:p>
            <a:pPr algn="ctr"/>
            <a:r>
              <a:rPr sz="1000" b="1">
                <a:solidFill>
                  <a:srgbClr val="101317"/>
                </a:solidFill>
                <a:latin typeface="Helvetica Neue"/>
              </a:rPr>
              <a:t>00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252728" y="5001768"/>
            <a:ext cx="25603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01317"/>
                </a:solidFill>
                <a:latin typeface="Helvetica Neue"/>
              </a:rPr>
              <a:t>grumpy math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407408" y="4956048"/>
            <a:ext cx="475488" cy="310896"/>
          </a:xfrm>
          <a:prstGeom prst="round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0" bIns="0"/>
          <a:lstStyle/>
          <a:p>
            <a:pPr algn="ctr"/>
            <a:r>
              <a:rPr sz="1000" b="1">
                <a:solidFill>
                  <a:srgbClr val="101317"/>
                </a:solidFill>
                <a:latin typeface="Helvetica Neue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01768" y="5001768"/>
            <a:ext cx="25603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01317"/>
                </a:solidFill>
                <a:latin typeface="Helvetica Neue"/>
              </a:rPr>
              <a:t>impossible 3D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56448" y="4956048"/>
            <a:ext cx="475488" cy="310896"/>
          </a:xfrm>
          <a:prstGeom prst="round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0" bIns="0"/>
          <a:lstStyle/>
          <a:p>
            <a:pPr algn="ctr"/>
            <a:r>
              <a:rPr sz="1000" b="1">
                <a:solidFill>
                  <a:srgbClr val="101317"/>
                </a:solidFill>
                <a:latin typeface="Helvetica Neue"/>
              </a:rPr>
              <a:t>05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50808" y="5001768"/>
            <a:ext cx="2560320" cy="20116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101317"/>
                </a:solidFill>
                <a:latin typeface="Helvetica Neue"/>
              </a:rPr>
              <a:t>multimedia cathedral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14400" y="5669280"/>
            <a:ext cx="10332720" cy="3200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700" b="1">
                <a:solidFill>
                  <a:srgbClr val="101317"/>
                </a:solidFill>
                <a:latin typeface="Helvetica Neue"/>
              </a:rPr>
              <a:t>math → physics → audio/music → 3D → video → composed component art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58368" y="6565392"/>
            <a:ext cx="384048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65707C"/>
                </a:solidFill>
                <a:latin typeface="Helvetica Neue"/>
              </a:rPr>
              <a:t>source-notes.md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966960" y="6611112"/>
            <a:ext cx="1554480" cy="22860"/>
          </a:xfrm>
          <a:prstGeom prst="rect">
            <a:avLst/>
          </a:prstGeom>
          <a:solidFill>
            <a:srgbClr val="D8DE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9966960" y="6611112"/>
            <a:ext cx="1221377" cy="2286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3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274320"/>
            <a:ext cx="1234440" cy="31089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0" bIns="0"/>
          <a:lstStyle/>
          <a:p>
            <a:pPr algn="ctr"/>
            <a:r>
              <a:rPr sz="1000" b="1">
                <a:solidFill>
                  <a:srgbClr val="101317"/>
                </a:solidFill>
                <a:latin typeface="Helvetica Neue"/>
              </a:rPr>
              <a:t>LITERATE-AI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993392" y="274320"/>
            <a:ext cx="1325880" cy="310896"/>
          </a:xfrm>
          <a:prstGeom prst="round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0" bIns="0"/>
          <a:lstStyle/>
          <a:p>
            <a:pPr algn="ctr"/>
            <a:r>
              <a:rPr sz="1000" b="1">
                <a:solidFill>
                  <a:srgbClr val="101317"/>
                </a:solidFill>
                <a:latin typeface="Helvetica Neue"/>
              </a:rPr>
              <a:t>CONFERENCE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10896"/>
            <a:ext cx="457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>
                <a:solidFill>
                  <a:srgbClr val="FFFFFF"/>
                </a:solidFill>
                <a:latin typeface="Helvetica Neue"/>
              </a:rPr>
              <a:t>12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49808"/>
            <a:ext cx="10789920" cy="8412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2700" b="1">
                <a:solidFill>
                  <a:srgbClr val="FFFFFF"/>
                </a:solidFill>
                <a:latin typeface="Helvetica Neue"/>
              </a:rPr>
              <a:t>The cathedral is the argument: rigor can wear better clothes.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" y="1682496"/>
            <a:ext cx="10515600" cy="3840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200" b="0">
                <a:solidFill>
                  <a:srgbClr val="AAB3BC"/>
                </a:solidFill>
                <a:latin typeface="Helvetica Neue"/>
              </a:rPr>
              <a:t>Yes, it has a pipe organ. No, finance did not ask for it.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2212848"/>
            <a:ext cx="841248" cy="5029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9" name="Picture 8" descr="05-component-cathedral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2487168"/>
            <a:ext cx="7543800" cy="361188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8577072" y="2487168"/>
            <a:ext cx="2926080" cy="1051560"/>
          </a:xfrm>
          <a:prstGeom prst="roundRect">
            <a:avLst/>
          </a:prstGeom>
          <a:solidFill>
            <a:srgbClr val="23282F"/>
          </a:solidFill>
          <a:ln w="12700">
            <a:solidFill>
              <a:srgbClr val="2328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8577072" y="2487168"/>
            <a:ext cx="73152" cy="1051560"/>
          </a:xfrm>
          <a:prstGeom prst="round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796528" y="2688336"/>
            <a:ext cx="2542032" cy="3200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Helvetica Neue"/>
              </a:rPr>
              <a:t>READABLE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796528" y="3118104"/>
            <a:ext cx="2542032" cy="301751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150" b="0">
                <a:solidFill>
                  <a:srgbClr val="AAB3BC"/>
                </a:solidFill>
                <a:latin typeface="Helvetica Neue"/>
              </a:rPr>
              <a:t>Select a node and inspect the authority it owns.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577072" y="3730752"/>
            <a:ext cx="2926080" cy="1051560"/>
          </a:xfrm>
          <a:prstGeom prst="roundRect">
            <a:avLst/>
          </a:prstGeom>
          <a:solidFill>
            <a:srgbClr val="23282F"/>
          </a:solidFill>
          <a:ln w="12700">
            <a:solidFill>
              <a:srgbClr val="2328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577072" y="3730752"/>
            <a:ext cx="73152" cy="1051560"/>
          </a:xfrm>
          <a:prstGeom prst="roundRect">
            <a:avLst/>
          </a:prstGeom>
          <a:solidFill>
            <a:srgbClr val="72B7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796528" y="3931920"/>
            <a:ext cx="2542032" cy="3200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Helvetica Neue"/>
              </a:rPr>
              <a:t>REPLACEABLE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96528" y="4361688"/>
            <a:ext cx="2542032" cy="301751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150" b="0">
                <a:solidFill>
                  <a:srgbClr val="AAB3BC"/>
                </a:solidFill>
                <a:latin typeface="Helvetica Neue"/>
              </a:rPr>
              <a:t>Change one capability without rewriting the whole artifact.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577072" y="4974336"/>
            <a:ext cx="2926080" cy="1051560"/>
          </a:xfrm>
          <a:prstGeom prst="roundRect">
            <a:avLst/>
          </a:prstGeom>
          <a:solidFill>
            <a:srgbClr val="23282F"/>
          </a:solidFill>
          <a:ln w="12700">
            <a:solidFill>
              <a:srgbClr val="23282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8577072" y="4974336"/>
            <a:ext cx="73152" cy="1051560"/>
          </a:xfrm>
          <a:prstGeom prst="roundRect">
            <a:avLst/>
          </a:prstGeom>
          <a:solidFill>
            <a:srgbClr val="7BC6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796528" y="5175504"/>
            <a:ext cx="2542032" cy="3200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600" b="1">
                <a:solidFill>
                  <a:srgbClr val="FFFFFF"/>
                </a:solidFill>
                <a:latin typeface="Helvetica Neue"/>
              </a:rPr>
              <a:t>PROVABLE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796528" y="5605272"/>
            <a:ext cx="2542032" cy="301751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150" b="0">
                <a:solidFill>
                  <a:srgbClr val="AAB3BC"/>
                </a:solidFill>
                <a:latin typeface="Helvetica Neue"/>
              </a:rPr>
              <a:t>Capture a bounded video artifact; keep audio opt-in.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" y="6565392"/>
            <a:ext cx="384048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AAB3BC"/>
                </a:solidFill>
                <a:latin typeface="Helvetica Neue"/>
              </a:rPr>
              <a:t>source-notes.md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966960" y="6611112"/>
            <a:ext cx="1554480" cy="22860"/>
          </a:xfrm>
          <a:prstGeom prst="rect">
            <a:avLst/>
          </a:prstGeom>
          <a:solidFill>
            <a:srgbClr val="2328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966960" y="6611112"/>
            <a:ext cx="1332411" cy="2286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58368" y="274320"/>
            <a:ext cx="1234440" cy="310896"/>
          </a:xfrm>
          <a:prstGeom prst="roundRect">
            <a:avLst/>
          </a:prstGeom>
          <a:solidFill>
            <a:srgbClr val="1013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0" bIns="0"/>
          <a:lstStyle/>
          <a:p>
            <a:pPr algn="ctr"/>
            <a:r>
              <a:rPr sz="1000" b="1">
                <a:solidFill>
                  <a:srgbClr val="FFFFFF"/>
                </a:solidFill>
                <a:latin typeface="Helvetica Neue"/>
              </a:rPr>
              <a:t>LITERATE-AI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993392" y="274320"/>
            <a:ext cx="1325880" cy="310896"/>
          </a:xfrm>
          <a:prstGeom prst="round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0" bIns="0"/>
          <a:lstStyle/>
          <a:p>
            <a:pPr algn="ctr"/>
            <a:r>
              <a:rPr sz="1000" b="1">
                <a:solidFill>
                  <a:srgbClr val="101317"/>
                </a:solidFill>
                <a:latin typeface="Helvetica Neue"/>
              </a:rPr>
              <a:t>CONFERENCE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064240" y="310896"/>
            <a:ext cx="4572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1000" b="1">
                <a:solidFill>
                  <a:srgbClr val="101317"/>
                </a:solidFill>
                <a:latin typeface="Helvetica Neue"/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58368" y="749808"/>
            <a:ext cx="10789920" cy="8412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2700" b="1">
                <a:solidFill>
                  <a:srgbClr val="101317"/>
                </a:solidFill>
                <a:latin typeface="Helvetica Neue"/>
              </a:rPr>
              <a:t>Release posture is part of the feature—not a footnote.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76656" y="1682496"/>
            <a:ext cx="10515600" cy="3840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200" b="0">
                <a:solidFill>
                  <a:srgbClr val="65707C"/>
                </a:solidFill>
                <a:latin typeface="Helvetica Neue"/>
              </a:rPr>
              <a:t>Literate AI distinguishes published evidence, patch closure, current development, and open qualification.</a:t>
            </a:r>
          </a:p>
        </p:txBody>
      </p:sp>
      <p:sp>
        <p:nvSpPr>
          <p:cNvPr id="8" name="Rectangle 7"/>
          <p:cNvSpPr/>
          <p:nvPr/>
        </p:nvSpPr>
        <p:spPr>
          <a:xfrm>
            <a:off x="658368" y="2212848"/>
            <a:ext cx="841248" cy="50292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822960" y="2514600"/>
            <a:ext cx="1828800" cy="512064"/>
          </a:xfrm>
          <a:prstGeom prst="roundRect">
            <a:avLst/>
          </a:prstGeom>
          <a:solidFill>
            <a:srgbClr val="7BC6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987552" y="2670048"/>
            <a:ext cx="1499616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1">
                <a:solidFill>
                  <a:srgbClr val="101317"/>
                </a:solidFill>
                <a:latin typeface="Helvetica Neue"/>
              </a:rPr>
              <a:t>PUBLISHED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971800" y="2633472"/>
            <a:ext cx="8046720" cy="2560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600" b="1">
                <a:solidFill>
                  <a:srgbClr val="101317"/>
                </a:solidFill>
                <a:latin typeface="Helvetica Neue"/>
              </a:rPr>
              <a:t>1.3.0 exact tag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3291840"/>
            <a:ext cx="1828800" cy="512064"/>
          </a:xfrm>
          <a:prstGeom prst="round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87552" y="3447288"/>
            <a:ext cx="1499616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1">
                <a:solidFill>
                  <a:srgbClr val="101317"/>
                </a:solidFill>
                <a:latin typeface="Helvetica Neue"/>
              </a:rPr>
              <a:t>PATCH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971800" y="3410712"/>
            <a:ext cx="8046720" cy="2560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600" b="1">
                <a:solidFill>
                  <a:srgbClr val="101317"/>
                </a:solidFill>
                <a:latin typeface="Helvetica Neue"/>
              </a:rPr>
              <a:t>1.3.1 explicit goal ledger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2960" y="4069080"/>
            <a:ext cx="1828800" cy="512064"/>
          </a:xfrm>
          <a:prstGeom prst="roundRect">
            <a:avLst/>
          </a:prstGeom>
          <a:solidFill>
            <a:srgbClr val="72B7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87552" y="4224528"/>
            <a:ext cx="1499616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1">
                <a:solidFill>
                  <a:srgbClr val="101317"/>
                </a:solidFill>
                <a:latin typeface="Helvetica Neue"/>
              </a:rPr>
              <a:t>DEVELOPMENT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971800" y="4187952"/>
            <a:ext cx="8046720" cy="2560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600" b="1">
                <a:solidFill>
                  <a:srgbClr val="101317"/>
                </a:solidFill>
                <a:latin typeface="Helvetica Neue"/>
              </a:rPr>
              <a:t>1.4.0 on main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822960" y="4846320"/>
            <a:ext cx="1828800" cy="512064"/>
          </a:xfrm>
          <a:prstGeom prst="roundRect">
            <a:avLst/>
          </a:prstGeom>
          <a:solidFill>
            <a:srgbClr val="F47C7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987552" y="5001768"/>
            <a:ext cx="1499616" cy="1828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100" b="1">
                <a:solidFill>
                  <a:srgbClr val="101317"/>
                </a:solidFill>
                <a:latin typeface="Helvetica Neue"/>
              </a:rPr>
              <a:t>OPEN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971800" y="4965192"/>
            <a:ext cx="8046720" cy="256032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1600" b="1">
                <a:solidFill>
                  <a:srgbClr val="101317"/>
                </a:solidFill>
                <a:latin typeface="Helvetica Neue"/>
              </a:rPr>
              <a:t>FreeBSD + complete retained/public paths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914400" y="5806440"/>
            <a:ext cx="10332720" cy="34747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700" b="1">
                <a:solidFill>
                  <a:srgbClr val="101317"/>
                </a:solidFill>
                <a:latin typeface="Helvetica Neue"/>
              </a:rPr>
              <a:t>An unchecked roadmap item is not a release claim. A catalog entry is not universal native qualification.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58368" y="6565392"/>
            <a:ext cx="384048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00" b="0">
                <a:solidFill>
                  <a:srgbClr val="65707C"/>
                </a:solidFill>
                <a:latin typeface="Helvetica Neue"/>
              </a:rPr>
              <a:t>source-notes.md</a:t>
            </a:r>
          </a:p>
        </p:txBody>
      </p:sp>
      <p:sp>
        <p:nvSpPr>
          <p:cNvPr id="23" name="Rectangle 22"/>
          <p:cNvSpPr/>
          <p:nvPr/>
        </p:nvSpPr>
        <p:spPr>
          <a:xfrm>
            <a:off x="9966960" y="6611112"/>
            <a:ext cx="1554480" cy="22860"/>
          </a:xfrm>
          <a:prstGeom prst="rect">
            <a:avLst/>
          </a:prstGeom>
          <a:solidFill>
            <a:srgbClr val="D8DEE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9966960" y="6611112"/>
            <a:ext cx="1443445" cy="22860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0131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ounded Rectangle 2"/>
          <p:cNvSpPr/>
          <p:nvPr/>
        </p:nvSpPr>
        <p:spPr>
          <a:xfrm>
            <a:off x="694944" y="502920"/>
            <a:ext cx="1280160" cy="310896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73152" rIns="73152" tIns="0" bIns="0"/>
          <a:lstStyle/>
          <a:p>
            <a:pPr algn="ctr"/>
            <a:r>
              <a:rPr sz="1000" b="1">
                <a:solidFill>
                  <a:srgbClr val="101317"/>
                </a:solidFill>
                <a:latin typeface="Helvetica Neue"/>
              </a:rPr>
              <a:t>LITERATE-AI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417320"/>
            <a:ext cx="7406640" cy="141732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3400" b="1">
                <a:solidFill>
                  <a:srgbClr val="FFFFFF"/>
                </a:solidFill>
                <a:latin typeface="Helvetica Neue"/>
              </a:rPr>
              <a:t>Readable systems can be</a:t>
            </a:r>
            <a:br/>
            <a:r>
              <a:rPr sz="3400" b="1">
                <a:solidFill>
                  <a:srgbClr val="FFFFFF"/>
                </a:solidFill>
                <a:latin typeface="Helvetica Neue"/>
              </a:rPr>
              <a:t>rigorous, renewable—and fun.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9808" y="3246120"/>
            <a:ext cx="5852160" cy="12344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/>
            <a:r>
              <a:rPr sz="2100" b="0">
                <a:solidFill>
                  <a:srgbClr val="EEF1F3"/>
                </a:solidFill>
                <a:latin typeface="Helvetica Neue"/>
              </a:rPr>
              <a:t>Keep intent human-readable.</a:t>
            </a:r>
            <a:br/>
            <a:r>
              <a:rPr sz="2100" b="0">
                <a:solidFill>
                  <a:srgbClr val="EEF1F3"/>
                </a:solidFill>
                <a:latin typeface="Helvetica Neue"/>
              </a:rPr>
              <a:t>Keep implementation replaceable.</a:t>
            </a:r>
            <a:br/>
            <a:r>
              <a:rPr sz="2100" b="0">
                <a:solidFill>
                  <a:srgbClr val="EEF1F3"/>
                </a:solidFill>
                <a:latin typeface="Helvetica Neue"/>
              </a:rPr>
              <a:t>Make evidence earn the release.</a:t>
            </a:r>
          </a:p>
        </p:txBody>
      </p:sp>
      <p:sp>
        <p:nvSpPr>
          <p:cNvPr id="6" name="Rectangle 5"/>
          <p:cNvSpPr/>
          <p:nvPr/>
        </p:nvSpPr>
        <p:spPr>
          <a:xfrm>
            <a:off x="749808" y="4956048"/>
            <a:ext cx="1005840" cy="64008"/>
          </a:xfrm>
          <a:prstGeom prst="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9808" y="5230368"/>
            <a:ext cx="804672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00" b="1">
                <a:solidFill>
                  <a:srgbClr val="FF9B66"/>
                </a:solidFill>
                <a:latin typeface="Helvetica Neue"/>
              </a:rPr>
              <a:t>Start with the visual labs. The grumpy counter has opinions.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412480" y="914400"/>
            <a:ext cx="1097280" cy="411480"/>
          </a:xfrm>
          <a:prstGeom prst="roundRect">
            <a:avLst/>
          </a:prstGeom>
          <a:solidFill>
            <a:srgbClr val="FF6B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738359" y="1901952"/>
            <a:ext cx="1097280" cy="411480"/>
          </a:xfrm>
          <a:prstGeom prst="roundRect">
            <a:avLst/>
          </a:prstGeom>
          <a:solidFill>
            <a:srgbClr val="72B7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8412480" y="2889504"/>
            <a:ext cx="1097280" cy="411480"/>
          </a:xfrm>
          <a:prstGeom prst="roundRect">
            <a:avLst/>
          </a:prstGeom>
          <a:solidFill>
            <a:srgbClr val="7BC6A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9738359" y="3877056"/>
            <a:ext cx="1097280" cy="411480"/>
          </a:xfrm>
          <a:prstGeom prst="roundRect">
            <a:avLst/>
          </a:prstGeom>
          <a:solidFill>
            <a:srgbClr val="FF9B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8412480" y="4864608"/>
            <a:ext cx="1097280" cy="411480"/>
          </a:xfrm>
          <a:prstGeom prst="roundRect">
            <a:avLst/>
          </a:prstGeom>
          <a:solidFill>
            <a:srgbClr val="76B9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9808" y="6144768"/>
            <a:ext cx="475488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AAB3BC"/>
                </a:solidFill>
                <a:latin typeface="Courier New"/>
              </a:rPr>
              <a:t>github.com/jordanhubbard/literate-ai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